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82" r:id="rId3"/>
    <p:sldId id="259" r:id="rId4"/>
    <p:sldId id="292" r:id="rId5"/>
    <p:sldId id="281" r:id="rId6"/>
    <p:sldId id="276" r:id="rId7"/>
    <p:sldId id="296" r:id="rId8"/>
    <p:sldId id="266" r:id="rId9"/>
    <p:sldId id="279" r:id="rId10"/>
    <p:sldId id="267" r:id="rId11"/>
    <p:sldId id="280" r:id="rId12"/>
    <p:sldId id="268" r:id="rId13"/>
    <p:sldId id="270" r:id="rId14"/>
    <p:sldId id="271" r:id="rId15"/>
    <p:sldId id="284" r:id="rId16"/>
    <p:sldId id="286" r:id="rId17"/>
    <p:sldId id="287" r:id="rId18"/>
    <p:sldId id="288" r:id="rId19"/>
    <p:sldId id="289" r:id="rId20"/>
    <p:sldId id="291" r:id="rId21"/>
    <p:sldId id="265" r:id="rId22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1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150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60E6ADA-091F-4379-90B3-669F68B05999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8"/>
            <a:ext cx="5438775" cy="4467225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6"/>
            <a:ext cx="2946400" cy="49688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6"/>
            <a:ext cx="2946400" cy="49688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7151AD-4317-4691-AC8F-5D52BB39B63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8968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F32DC-79DD-4E22-B6D3-0A2DD06CEC30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0C2C1-F963-4D5E-83BD-C62F8433CF5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09CC7-0FC3-41E2-A376-65307ED77BBD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FB52C-1528-43B8-B62E-5ED6B1E8E1D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5F8A0-9FB3-4FA8-8CDB-80F821F66A56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81853-6975-45E3-B3B9-CF524ECE1BA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4A06C-4346-4E7D-84C6-B0F68421B668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8EF94-F995-4413-BEED-55389F84CB1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E4766-59DE-4080-AE45-F9DBF20D5B06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FFAB3-24C5-45D9-B4D9-A63791F7DB9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2746D-4872-4C63-A9A8-7C5E87189B1F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F47CB-98EA-4CEC-9BBC-4B12DB52BA0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02853-B239-4073-B3ED-B3736ACC50D9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9C90D-7DC7-424C-A5EC-50374B1588A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F78F8-1AE8-4497-9510-76E4B613402F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C9705-0516-4CBE-AE1E-46455149FAA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58D7C-CA0C-447F-9C5E-6691E1F5D5CB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89165-B15A-48AE-8A72-91133BCE36F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5D654-4FEE-490A-93D5-E7ACAF7CBC4D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21CF3-8706-4288-AA3F-A536A5F2952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535B-8BBA-4358-AF62-9594AC210AF8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FCEF9-C073-4757-A2D5-252C5DA67E2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B9F546-4E19-4F32-9C64-5DB948F0B690}" type="datetimeFigureOut">
              <a:rPr lang="pl-PL"/>
              <a:pPr>
                <a:defRPr/>
              </a:pPr>
              <a:t>2021-06-21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B5FEC9-EBED-4FAF-8FA9-6F2E50806AA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ytuł 1"/>
          <p:cNvSpPr>
            <a:spLocks noGrp="1"/>
          </p:cNvSpPr>
          <p:nvPr>
            <p:ph type="ctrTitle"/>
          </p:nvPr>
        </p:nvSpPr>
        <p:spPr>
          <a:xfrm>
            <a:off x="0" y="1547813"/>
            <a:ext cx="8953500" cy="2879725"/>
          </a:xfrm>
        </p:spPr>
        <p:txBody>
          <a:bodyPr/>
          <a:lstStyle/>
          <a:p>
            <a:pPr eaLnBrk="1" hangingPunct="1"/>
            <a:br>
              <a:rPr lang="pl-PL" sz="2800" b="1" dirty="0">
                <a:solidFill>
                  <a:srgbClr val="002060"/>
                </a:solidFill>
                <a:latin typeface="Arial" charset="0"/>
              </a:rPr>
            </a:br>
            <a:br>
              <a:rPr lang="pl-PL" sz="2800" b="1" dirty="0">
                <a:solidFill>
                  <a:srgbClr val="002060"/>
                </a:solidFill>
                <a:latin typeface="Arial" charset="0"/>
              </a:rPr>
            </a:br>
            <a:r>
              <a:rPr lang="pl-PL" sz="2800" b="1" dirty="0">
                <a:solidFill>
                  <a:srgbClr val="002060"/>
                </a:solidFill>
                <a:latin typeface="Arial" charset="0"/>
              </a:rPr>
              <a:t>Informacja o stanie rolnictwa </a:t>
            </a:r>
            <a:br>
              <a:rPr lang="pl-PL" sz="2800" b="1" dirty="0">
                <a:solidFill>
                  <a:srgbClr val="002060"/>
                </a:solidFill>
                <a:latin typeface="Arial" charset="0"/>
              </a:rPr>
            </a:br>
            <a:br>
              <a:rPr lang="pl-PL" sz="2800" b="1" dirty="0">
                <a:solidFill>
                  <a:srgbClr val="002060"/>
                </a:solidFill>
                <a:latin typeface="Arial" charset="0"/>
              </a:rPr>
            </a:br>
            <a:r>
              <a:rPr lang="pl-PL" sz="2800" b="1" dirty="0">
                <a:solidFill>
                  <a:srgbClr val="002060"/>
                </a:solidFill>
                <a:latin typeface="Arial" charset="0"/>
              </a:rPr>
              <a:t>w Gminie Sępólno Krajeńskie </a:t>
            </a:r>
            <a:br>
              <a:rPr lang="pl-PL" sz="2800" b="1" dirty="0">
                <a:solidFill>
                  <a:srgbClr val="002060"/>
                </a:solidFill>
                <a:latin typeface="Arial" charset="0"/>
              </a:rPr>
            </a:br>
            <a:br>
              <a:rPr lang="pl-PL" sz="2800" b="1" dirty="0">
                <a:solidFill>
                  <a:srgbClr val="002060"/>
                </a:solidFill>
                <a:latin typeface="Arial" charset="0"/>
              </a:rPr>
            </a:br>
            <a:r>
              <a:rPr lang="pl-PL" sz="2800" b="1" dirty="0">
                <a:solidFill>
                  <a:srgbClr val="002060"/>
                </a:solidFill>
                <a:latin typeface="Arial" charset="0"/>
              </a:rPr>
              <a:t>za 2020 rok</a:t>
            </a:r>
            <a:endParaRPr lang="pl-PL" sz="3200" dirty="0"/>
          </a:p>
        </p:txBody>
      </p:sp>
      <p:sp>
        <p:nvSpPr>
          <p:cNvPr id="14338" name="Podtytuł 2"/>
          <p:cNvSpPr>
            <a:spLocks noGrp="1"/>
          </p:cNvSpPr>
          <p:nvPr>
            <p:ph type="subTitle" idx="1"/>
          </p:nvPr>
        </p:nvSpPr>
        <p:spPr>
          <a:xfrm>
            <a:off x="107950" y="5157788"/>
            <a:ext cx="6767513" cy="1655762"/>
          </a:xfrm>
        </p:spPr>
        <p:txBody>
          <a:bodyPr/>
          <a:lstStyle/>
          <a:p>
            <a:pPr algn="l" eaLnBrk="1" hangingPunct="1"/>
            <a:endParaRPr lang="pl-PL" sz="2000" b="1" dirty="0">
              <a:solidFill>
                <a:srgbClr val="002060"/>
              </a:solidFill>
            </a:endParaRPr>
          </a:p>
          <a:p>
            <a:pPr algn="l" eaLnBrk="1" hangingPunct="1"/>
            <a:endParaRPr lang="pl-PL" sz="2000" b="1" dirty="0">
              <a:solidFill>
                <a:srgbClr val="002060"/>
              </a:solidFill>
            </a:endParaRPr>
          </a:p>
          <a:p>
            <a:pPr algn="l" eaLnBrk="1" hangingPunct="1"/>
            <a:endParaRPr lang="pl-PL" sz="2000" b="1" dirty="0">
              <a:solidFill>
                <a:srgbClr val="002060"/>
              </a:solidFill>
            </a:endParaRPr>
          </a:p>
          <a:p>
            <a:pPr algn="l" eaLnBrk="1" hangingPunct="1"/>
            <a:r>
              <a:rPr lang="pl-PL" sz="2000" b="1" dirty="0">
                <a:solidFill>
                  <a:srgbClr val="002060"/>
                </a:solidFill>
              </a:rPr>
              <a:t>Sępólno Krajeńskie 30 czerwca 2021 r.</a:t>
            </a:r>
          </a:p>
        </p:txBody>
      </p:sp>
      <p:sp>
        <p:nvSpPr>
          <p:cNvPr id="14339" name="Prostokąt 16"/>
          <p:cNvSpPr>
            <a:spLocks noChangeArrowheads="1"/>
          </p:cNvSpPr>
          <p:nvPr/>
        </p:nvSpPr>
        <p:spPr bwMode="auto">
          <a:xfrm>
            <a:off x="0" y="-26988"/>
            <a:ext cx="9109075" cy="219076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4340" name="Picture 10" descr="http://www.amw.gdynia.pl/library/File/WDiOM/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73638" y="37971413"/>
            <a:ext cx="2759075" cy="376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Obraz 1"/>
          <p:cNvSpPr>
            <a:spLocks noChangeAspect="1" noChangeArrowheads="1"/>
          </p:cNvSpPr>
          <p:nvPr/>
        </p:nvSpPr>
        <p:spPr bwMode="auto">
          <a:xfrm>
            <a:off x="23593425" y="1250950"/>
            <a:ext cx="56007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42" name="Text Box 3"/>
          <p:cNvSpPr txBox="1">
            <a:spLocks noChangeArrowheads="1"/>
          </p:cNvSpPr>
          <p:nvPr/>
        </p:nvSpPr>
        <p:spPr bwMode="auto">
          <a:xfrm>
            <a:off x="21167725" y="38585775"/>
            <a:ext cx="56880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 altLang="pl-PL" sz="4000" b="1" i="1">
              <a:solidFill>
                <a:srgbClr val="222A35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algn="ctr" eaLnBrk="0" hangingPunct="0"/>
            <a:r>
              <a:rPr lang="pl-PL" altLang="pl-PL" sz="4000" b="1" i="1">
                <a:solidFill>
                  <a:srgbClr val="222A35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Wydział Dowodzenia </a:t>
            </a:r>
            <a:endParaRPr lang="pl-PL" altLang="pl-PL" sz="1200">
              <a:ea typeface="Times New Roman" pitchFamily="18" charset="0"/>
              <a:cs typeface="Arial" charset="0"/>
            </a:endParaRPr>
          </a:p>
          <a:p>
            <a:pPr algn="ctr" eaLnBrk="0" hangingPunct="0"/>
            <a:r>
              <a:rPr lang="pl-PL" altLang="pl-PL" sz="4000" b="1" i="1">
                <a:solidFill>
                  <a:srgbClr val="222A35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i Operacji Morskich </a:t>
            </a:r>
            <a:endParaRPr lang="pl-PL" altLang="pl-PL">
              <a:ea typeface="Times New Roman" pitchFamily="18" charset="0"/>
              <a:cs typeface="Arial" charset="0"/>
            </a:endParaRPr>
          </a:p>
        </p:txBody>
      </p:sp>
      <p:sp>
        <p:nvSpPr>
          <p:cNvPr id="14343" name="Rectangle 12"/>
          <p:cNvSpPr>
            <a:spLocks noChangeArrowheads="1"/>
          </p:cNvSpPr>
          <p:nvPr/>
        </p:nvSpPr>
        <p:spPr bwMode="auto">
          <a:xfrm>
            <a:off x="107950" y="0"/>
            <a:ext cx="9036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14344" name="Prostokąt 18"/>
          <p:cNvSpPr>
            <a:spLocks noChangeArrowheads="1"/>
          </p:cNvSpPr>
          <p:nvPr/>
        </p:nvSpPr>
        <p:spPr bwMode="auto">
          <a:xfrm>
            <a:off x="25400" y="1412875"/>
            <a:ext cx="9118600" cy="215900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14345" name="Pole tekstowe 2"/>
          <p:cNvSpPr txBox="1">
            <a:spLocks noChangeArrowheads="1"/>
          </p:cNvSpPr>
          <p:nvPr/>
        </p:nvSpPr>
        <p:spPr bwMode="auto">
          <a:xfrm>
            <a:off x="2627313" y="333375"/>
            <a:ext cx="3509962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 altLang="pl-PL">
              <a:cs typeface="Arial" charset="0"/>
            </a:endParaRPr>
          </a:p>
        </p:txBody>
      </p:sp>
      <p:pic>
        <p:nvPicPr>
          <p:cNvPr id="14346" name="Obraz 3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7950"/>
            <a:ext cx="8685213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ytuł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8147050" cy="490537"/>
          </a:xfrm>
        </p:spPr>
        <p:txBody>
          <a:bodyPr/>
          <a:lstStyle/>
          <a:p>
            <a:pPr eaLnBrk="1" hangingPunct="1"/>
            <a:r>
              <a:rPr lang="pl-PL" sz="2400" b="1" i="1">
                <a:solidFill>
                  <a:srgbClr val="17375E"/>
                </a:solidFill>
              </a:rPr>
              <a:t> </a:t>
            </a:r>
            <a:r>
              <a:rPr lang="pl-PL" sz="20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22530" name="Symbol zastępczy zawartości 2"/>
          <p:cNvSpPr>
            <a:spLocks noGrp="1"/>
          </p:cNvSpPr>
          <p:nvPr>
            <p:ph idx="1"/>
          </p:nvPr>
        </p:nvSpPr>
        <p:spPr>
          <a:xfrm>
            <a:off x="539750" y="935038"/>
            <a:ext cx="8147050" cy="5191125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pl-PL" sz="2400" dirty="0">
                <a:latin typeface="Arial" charset="0"/>
              </a:rPr>
              <a:t>	Przeważającą produkcją roślinną w naszej Gminie jest produkcja zbóż i stanowi ona około 2/3 wszystkich zasiewów. </a:t>
            </a:r>
          </a:p>
          <a:p>
            <a:pPr marL="0" indent="0" algn="just" eaLnBrk="1" hangingPunct="1">
              <a:buFont typeface="Arial" charset="0"/>
              <a:buNone/>
            </a:pPr>
            <a:endParaRPr lang="pl-PL" sz="2400" dirty="0">
              <a:latin typeface="Arial" charset="0"/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pl-PL" sz="2400" dirty="0">
                <a:latin typeface="Arial" charset="0"/>
              </a:rPr>
              <a:t>Bardzo duże obszary zajmują obszary rolne zajmują zasiewy rzepaku, kukurydzy w szczególności na ziarno oraz ziemniaków przemysłowych.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pl-PL" sz="2400" dirty="0">
                <a:latin typeface="Arial" charset="0"/>
              </a:rPr>
              <a:t>W związku z programami rolnośrodowiskowymi zwiększyła  się powierzchnia zasiewów łubinu.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pl-PL" sz="2400" dirty="0">
                <a:latin typeface="Arial" charset="0"/>
              </a:rPr>
              <a:t>W 2020 roku stwierdzono powrót upraw buraka cukrowego na obszarze ok. 30 ha</a:t>
            </a:r>
          </a:p>
          <a:p>
            <a:pPr marL="0" indent="0" algn="just" eaLnBrk="1" hangingPunct="1">
              <a:buFont typeface="Arial" charset="0"/>
              <a:buNone/>
            </a:pPr>
            <a:endParaRPr lang="pl-PL" sz="2400" dirty="0">
              <a:latin typeface="Arial" charset="0"/>
            </a:endParaRPr>
          </a:p>
        </p:txBody>
      </p:sp>
      <p:sp>
        <p:nvSpPr>
          <p:cNvPr id="22531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2532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ytuł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8147050" cy="490537"/>
          </a:xfrm>
        </p:spPr>
        <p:txBody>
          <a:bodyPr/>
          <a:lstStyle/>
          <a:p>
            <a:pPr eaLnBrk="1" hangingPunct="1"/>
            <a:r>
              <a:rPr lang="pl-PL" sz="2000" b="1">
                <a:solidFill>
                  <a:srgbClr val="002060"/>
                </a:solidFill>
                <a:latin typeface="Arial" charset="0"/>
              </a:rPr>
              <a:t>Informacja o </a:t>
            </a:r>
            <a:r>
              <a:rPr lang="pl-PL" sz="2200" b="1">
                <a:solidFill>
                  <a:srgbClr val="002060"/>
                </a:solidFill>
                <a:latin typeface="Arial" charset="0"/>
              </a:rPr>
              <a:t>stanie</a:t>
            </a:r>
            <a:r>
              <a:rPr lang="pl-PL" sz="2000" b="1">
                <a:solidFill>
                  <a:srgbClr val="002060"/>
                </a:solidFill>
                <a:latin typeface="Arial" charset="0"/>
              </a:rPr>
              <a:t> rolnictwa w Gminie Sępólno Krajeńskie </a:t>
            </a:r>
            <a:endParaRPr lang="pl-PL" sz="2400" b="1" i="1">
              <a:solidFill>
                <a:srgbClr val="17375E"/>
              </a:solidFill>
            </a:endParaRPr>
          </a:p>
        </p:txBody>
      </p:sp>
      <p:sp>
        <p:nvSpPr>
          <p:cNvPr id="23554" name="Symbol zastępczy zawartości 2"/>
          <p:cNvSpPr>
            <a:spLocks noGrp="1"/>
          </p:cNvSpPr>
          <p:nvPr>
            <p:ph idx="1"/>
          </p:nvPr>
        </p:nvSpPr>
        <p:spPr>
          <a:xfrm>
            <a:off x="539750" y="908050"/>
            <a:ext cx="8147050" cy="52181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pl-PL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pl-PL" sz="2400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pl-PL" sz="2400" dirty="0">
                <a:latin typeface="Arial" charset="0"/>
              </a:rPr>
              <a:t>Produkcja zwierzęca to m.in. chów trzody chlewnej, bydła mięsnego oraz hodowla bydła mlecznego. Ogólny stan pogłowia zwierząt w Gminie szacowany jest na poziomie ok.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7.500 szt. </a:t>
            </a:r>
            <a:r>
              <a:rPr lang="pl-PL" sz="2400" dirty="0">
                <a:latin typeface="Arial" charset="0"/>
              </a:rPr>
              <a:t>bydła i ok.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20.000 szt. </a:t>
            </a:r>
            <a:r>
              <a:rPr lang="pl-PL" sz="2400" dirty="0">
                <a:latin typeface="Arial" charset="0"/>
              </a:rPr>
              <a:t>trzody chlewnej</a:t>
            </a:r>
          </a:p>
        </p:txBody>
      </p:sp>
      <p:sp>
        <p:nvSpPr>
          <p:cNvPr id="23555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3556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Obraz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5838" y="3325813"/>
            <a:ext cx="3895725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ytuł 1"/>
          <p:cNvSpPr>
            <a:spLocks noGrp="1"/>
          </p:cNvSpPr>
          <p:nvPr>
            <p:ph type="title"/>
          </p:nvPr>
        </p:nvSpPr>
        <p:spPr>
          <a:xfrm>
            <a:off x="465138" y="274638"/>
            <a:ext cx="8221662" cy="811212"/>
          </a:xfrm>
        </p:spPr>
        <p:txBody>
          <a:bodyPr/>
          <a:lstStyle/>
          <a:p>
            <a:pPr eaLnBrk="1" hangingPunct="1"/>
            <a:r>
              <a:rPr lang="pl-PL" sz="2000" b="1" i="1">
                <a:solidFill>
                  <a:srgbClr val="17375E"/>
                </a:solidFill>
              </a:rPr>
              <a:t> </a:t>
            </a:r>
            <a:r>
              <a:rPr lang="pl-PL" sz="20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24578" name="Symbol zastępczy zawartości 2"/>
          <p:cNvSpPr>
            <a:spLocks noGrp="1"/>
          </p:cNvSpPr>
          <p:nvPr>
            <p:ph idx="1"/>
          </p:nvPr>
        </p:nvSpPr>
        <p:spPr>
          <a:xfrm>
            <a:off x="234892" y="931863"/>
            <a:ext cx="8817033" cy="5641975"/>
          </a:xfrm>
        </p:spPr>
        <p:txBody>
          <a:bodyPr/>
          <a:lstStyle/>
          <a:p>
            <a:pPr marL="0" indent="0"/>
            <a:endParaRPr lang="pl-PL" sz="2400" dirty="0">
              <a:latin typeface="Arial" charset="0"/>
            </a:endParaRPr>
          </a:p>
          <a:p>
            <a:pPr marL="0" indent="0">
              <a:buFont typeface="Arial" charset="0"/>
              <a:buNone/>
            </a:pPr>
            <a:endParaRPr lang="pl-PL" sz="2400" dirty="0">
              <a:latin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Efektywna gospodarka rolna, to również sieć instytucjonalnego wspomagania rolnictwa, do którego zalicza się: instytucje finansowe działające na rzecz rolnictwa, szeroko rozumiane doradztwo rolnicze,  edukację młodzieży i dorosłych w kierunkach rolniczych; pośrednio także podmioty gospodarcze zajmujące się zaopatrzeniem rolnictwa (zwłaszcza w maszyny, pasze, nawozy, materiał siewny), skupem i przetwórstwem płodów rolnych oraz świadczeniem usług na rzecz gospodarstw. </a:t>
            </a:r>
          </a:p>
        </p:txBody>
      </p:sp>
      <p:sp>
        <p:nvSpPr>
          <p:cNvPr id="24579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4580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ytuł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8147050" cy="490537"/>
          </a:xfrm>
        </p:spPr>
        <p:txBody>
          <a:bodyPr/>
          <a:lstStyle/>
          <a:p>
            <a:pPr eaLnBrk="1" hangingPunct="1"/>
            <a:r>
              <a:rPr lang="pl-PL" sz="22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25602" name="Symbol zastępczy zawartości 2"/>
          <p:cNvSpPr>
            <a:spLocks noGrp="1"/>
          </p:cNvSpPr>
          <p:nvPr>
            <p:ph idx="1"/>
          </p:nvPr>
        </p:nvSpPr>
        <p:spPr>
          <a:xfrm>
            <a:off x="539750" y="927100"/>
            <a:ext cx="8147050" cy="54229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	Na rzecz rolnictwa pracują także takie instytucje i inspekcje jak:</a:t>
            </a:r>
          </a:p>
          <a:p>
            <a:pPr marL="0" indent="0">
              <a:buFont typeface="Arial" charset="0"/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Krajowy Ośrodek Wsparcia Rolnictwa (KOWR) </a:t>
            </a:r>
            <a:endParaRPr lang="pl-PL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Agencja Restrukturyzacji i Modernizacji Rolnictwa (AR i MR)</a:t>
            </a:r>
          </a:p>
          <a:p>
            <a:pPr marL="0" indent="0">
              <a:buFont typeface="Arial" charset="0"/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Kasa Rolniczego Ubezpieczenia Społecznego (KRUS)</a:t>
            </a:r>
          </a:p>
          <a:p>
            <a:pPr marL="0" indent="0">
              <a:buFont typeface="Arial" charset="0"/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Kujawsko – Pomorski Ośrodek Doradztwa Rolniczego w </a:t>
            </a:r>
          </a:p>
          <a:p>
            <a:pPr marL="0" indent="0">
              <a:buFont typeface="Arial" charset="0"/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 Minikowie, </a:t>
            </a:r>
          </a:p>
          <a:p>
            <a:pPr marL="0" indent="0">
              <a:buFont typeface="Arial" charset="0"/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Inspekcja weterynaryjna</a:t>
            </a:r>
          </a:p>
          <a:p>
            <a:pPr marL="0" indent="0">
              <a:buFont typeface="Arial" charset="0"/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Inspekcja ochrony roślin</a:t>
            </a:r>
          </a:p>
          <a:p>
            <a:pPr marL="0" indent="0">
              <a:buFont typeface="Arial" charset="0"/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Stacja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Chemiczno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– Rolnicza</a:t>
            </a:r>
          </a:p>
        </p:txBody>
      </p:sp>
      <p:sp>
        <p:nvSpPr>
          <p:cNvPr id="25603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5604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ytuł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193088" cy="504825"/>
          </a:xfrm>
        </p:spPr>
        <p:txBody>
          <a:bodyPr/>
          <a:lstStyle/>
          <a:p>
            <a:pPr eaLnBrk="1" hangingPunct="1"/>
            <a:r>
              <a:rPr lang="pl-PL" sz="2000" b="1" i="1">
                <a:solidFill>
                  <a:srgbClr val="17375E"/>
                </a:solidFill>
              </a:rPr>
              <a:t> </a:t>
            </a:r>
            <a:r>
              <a:rPr lang="pl-PL" sz="22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26626" name="Symbol zastępczy zawartości 2"/>
          <p:cNvSpPr>
            <a:spLocks noGrp="1"/>
          </p:cNvSpPr>
          <p:nvPr>
            <p:ph idx="1"/>
          </p:nvPr>
        </p:nvSpPr>
        <p:spPr>
          <a:xfrm>
            <a:off x="576263" y="1144588"/>
            <a:ext cx="8147050" cy="528955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pl-PL" sz="800" dirty="0">
              <a:latin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 Gmina w sprawach dotyczących rolnictwa współpracuje także z organizacjami rolniczymi:</a:t>
            </a:r>
          </a:p>
          <a:p>
            <a:pPr marL="0"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- Kujawsko – Pomorską Izbą Rolniczą,</a:t>
            </a:r>
          </a:p>
          <a:p>
            <a:pPr marL="0" indent="0">
              <a:buNone/>
            </a:pPr>
            <a:r>
              <a:rPr lang="pl-PL" sz="2400" dirty="0">
                <a:latin typeface="Arial" charset="0"/>
              </a:rPr>
              <a:t>- Gminnym Związkiem Rolników, Kółek i Organizacji  </a:t>
            </a:r>
          </a:p>
          <a:p>
            <a:pPr marL="0" indent="0">
              <a:buNone/>
            </a:pPr>
            <a:r>
              <a:rPr lang="pl-PL" sz="2400" dirty="0">
                <a:latin typeface="Arial" charset="0"/>
              </a:rPr>
              <a:t>  Rolniczych,</a:t>
            </a:r>
          </a:p>
          <a:p>
            <a:pPr marL="0" indent="0">
              <a:buNone/>
            </a:pPr>
            <a:r>
              <a:rPr lang="pl-PL" sz="2400" dirty="0">
                <a:latin typeface="Arial" charset="0"/>
              </a:rPr>
              <a:t>- Kołami Gospodyń Wiejskich,</a:t>
            </a:r>
          </a:p>
          <a:p>
            <a:pPr marL="0"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- Gminną Spółką Wodną </a:t>
            </a:r>
            <a:r>
              <a:rPr lang="pl-PL" sz="2400">
                <a:latin typeface="Arial" charset="0"/>
              </a:rPr>
              <a:t>w Sępólnie.</a:t>
            </a:r>
            <a:endParaRPr lang="pl-PL" sz="2400" dirty="0">
              <a:latin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 Przedstawiciele tych organizacji biorą regularnie udział w posiedzeniach Komisji Rolnictwa, Leśnictwa i Ochrony Środowiska Rady Miejskiej w Sępólnie Kraj. </a:t>
            </a:r>
          </a:p>
          <a:p>
            <a:pPr marL="0" indent="0" eaLnBrk="1" hangingPunct="1">
              <a:lnSpc>
                <a:spcPct val="80000"/>
              </a:lnSpc>
            </a:pPr>
            <a:endParaRPr lang="pl-PL" sz="800" dirty="0">
              <a:latin typeface="Arial" charset="0"/>
            </a:endParaRPr>
          </a:p>
          <a:p>
            <a:pPr marL="0" indent="0" eaLnBrk="1" hangingPunct="1">
              <a:lnSpc>
                <a:spcPct val="80000"/>
              </a:lnSpc>
            </a:pPr>
            <a:endParaRPr lang="pl-PL" sz="800" dirty="0">
              <a:latin typeface="Arial" charset="0"/>
            </a:endParaRPr>
          </a:p>
        </p:txBody>
      </p:sp>
      <p:sp>
        <p:nvSpPr>
          <p:cNvPr id="26627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6628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>
          <a:xfrm>
            <a:off x="484188" y="517526"/>
            <a:ext cx="8229600" cy="536918"/>
          </a:xfrm>
        </p:spPr>
        <p:txBody>
          <a:bodyPr/>
          <a:lstStyle/>
          <a:p>
            <a:r>
              <a:rPr lang="pl-PL" sz="2200" b="1" dirty="0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>
          <a:xfrm>
            <a:off x="148282" y="1054444"/>
            <a:ext cx="8806248" cy="5392652"/>
          </a:xfrm>
        </p:spPr>
        <p:txBody>
          <a:bodyPr/>
          <a:lstStyle/>
          <a:p>
            <a:pPr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Na terenie gminy podatkiem rolnym objętych jest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481 </a:t>
            </a:r>
            <a:r>
              <a:rPr lang="pl-PL" sz="2400" dirty="0">
                <a:latin typeface="Arial" charset="0"/>
              </a:rPr>
              <a:t>podatników. Natomiast liczba podatników płacących podatek w formie łącznego zobowiązania pieniężnego to </a:t>
            </a:r>
            <a:r>
              <a:rPr lang="pl-PL" sz="24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3 086</a:t>
            </a:r>
            <a:r>
              <a:rPr lang="pl-PL" sz="2400" dirty="0">
                <a:latin typeface="Arial" charset="0"/>
              </a:rPr>
              <a:t>. W budżecie na 2020 rok z tego tytułu zaplanowane były dochody w wysokości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1 150 000,00 zł.  </a:t>
            </a:r>
            <a:r>
              <a:rPr lang="pl-PL" sz="2400" b="1" dirty="0">
                <a:latin typeface="Arial" charset="0"/>
              </a:rPr>
              <a:t>	</a:t>
            </a:r>
            <a:endParaRPr lang="pl-PL" sz="2400" dirty="0">
              <a:latin typeface="Arial" charset="0"/>
            </a:endParaRPr>
          </a:p>
          <a:p>
            <a:pPr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- Wpływy podatku rolnego od osób fizycznych do dnia 31 grudnia 2020 r. wyniosły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1 203 540,07 zł,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pl-PL" sz="2400" dirty="0">
                <a:latin typeface="Arial" charset="0"/>
              </a:rPr>
              <a:t>co stanowi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104,66 %</a:t>
            </a:r>
            <a:r>
              <a:rPr lang="pl-PL" sz="2400" dirty="0">
                <a:latin typeface="Arial" charset="0"/>
              </a:rPr>
              <a:t> naliczonych i przewidywanych dochodów rocznych.</a:t>
            </a:r>
          </a:p>
          <a:p>
            <a:pPr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Na dzień 31 grudnia 2020 roku z ulgi inwestycyjnej skorzystało:</a:t>
            </a:r>
          </a:p>
          <a:p>
            <a:pPr indent="0"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 13 </a:t>
            </a:r>
            <a:r>
              <a:rPr lang="pl-PL" sz="2400" dirty="0">
                <a:latin typeface="Arial" charset="0"/>
              </a:rPr>
              <a:t>podatników na łączną kwotę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45 524,18 zł</a:t>
            </a:r>
            <a:r>
              <a:rPr lang="pl-PL" sz="2400" dirty="0">
                <a:latin typeface="Arial" charset="0"/>
              </a:rPr>
              <a:t> </a:t>
            </a:r>
          </a:p>
          <a:p>
            <a:pPr indent="0"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 57</a:t>
            </a:r>
            <a:r>
              <a:rPr lang="pl-PL" sz="2400" dirty="0">
                <a:latin typeface="Arial" charset="0"/>
              </a:rPr>
              <a:t> podatników ze zwolnienia i ulgi z tytułu kupna gruntów na utworzenie lub poszerzenie gospodarstwa rolnego do 100 ha na łączną kwotę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37 101,05 zł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.</a:t>
            </a:r>
            <a:r>
              <a:rPr lang="pl-PL" sz="24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27651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7652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>
          <a:xfrm>
            <a:off x="457200" y="544513"/>
            <a:ext cx="8229600" cy="639762"/>
          </a:xfrm>
        </p:spPr>
        <p:txBody>
          <a:bodyPr/>
          <a:lstStyle/>
          <a:p>
            <a:r>
              <a:rPr lang="pl-PL" sz="22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pl-PL" sz="2400" dirty="0">
              <a:latin typeface="Arial" charset="0"/>
            </a:endParaRPr>
          </a:p>
          <a:p>
            <a:pPr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Zaległości w podatku rolnym osób fizycznych na dzień 31 grudnia 2020 roku wyniosły łącznie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96 487,01 zł</a:t>
            </a:r>
            <a:r>
              <a:rPr lang="pl-PL" sz="2400" dirty="0">
                <a:latin typeface="Arial" charset="0"/>
              </a:rPr>
              <a:t>. w tym kwota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21 279,54 zł.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pl-PL" sz="2400" dirty="0">
                <a:latin typeface="Arial" charset="0"/>
              </a:rPr>
              <a:t>dotyczy zaległości z lat ubiegłych, a kwota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75 207,47 zł.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pl-PL" sz="2400" dirty="0">
                <a:latin typeface="Arial" charset="0"/>
              </a:rPr>
              <a:t>to zaległości bieżące. </a:t>
            </a:r>
          </a:p>
          <a:p>
            <a:pPr indent="0">
              <a:buFont typeface="Arial" charset="0"/>
              <a:buNone/>
            </a:pPr>
            <a:endParaRPr lang="pl-PL" sz="2400" dirty="0">
              <a:latin typeface="Arial" charset="0"/>
            </a:endParaRPr>
          </a:p>
          <a:p>
            <a:pPr indent="0">
              <a:buFont typeface="Arial" charset="0"/>
              <a:buNone/>
            </a:pPr>
            <a:r>
              <a:rPr lang="pl-PL" sz="2400" dirty="0">
                <a:latin typeface="Arial" charset="0"/>
              </a:rPr>
              <a:t>Burmistrz Sępólna Krajeńskiego na podstawie ustawy „Ordynacja podatkowa” w 2020 r. umorzył na wnioski podatników  zaległości w podatku rolnym na kwotę 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1 128,00 zł.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 </a:t>
            </a:r>
          </a:p>
        </p:txBody>
      </p:sp>
      <p:sp>
        <p:nvSpPr>
          <p:cNvPr id="28675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8676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457200" y="488950"/>
            <a:ext cx="8229600" cy="604838"/>
          </a:xfrm>
        </p:spPr>
        <p:txBody>
          <a:bodyPr/>
          <a:lstStyle/>
          <a:p>
            <a:r>
              <a:rPr lang="pl-PL" sz="22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>
          <a:xfrm>
            <a:off x="457200" y="1062038"/>
            <a:ext cx="8229600" cy="5577659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400" dirty="0">
                <a:latin typeface="Arial" charset="0"/>
              </a:rPr>
              <a:t>Podatnikami podatku leśnego są właściciele lasów. </a:t>
            </a:r>
          </a:p>
          <a:p>
            <a:pPr>
              <a:buFontTx/>
              <a:buChar char="-"/>
            </a:pPr>
            <a:endParaRPr lang="pl-PL" sz="800" dirty="0">
              <a:latin typeface="Arial" charset="0"/>
            </a:endParaRPr>
          </a:p>
          <a:p>
            <a:pPr>
              <a:buFontTx/>
              <a:buChar char="-"/>
            </a:pPr>
            <a:r>
              <a:rPr lang="pl-PL" sz="2400" dirty="0">
                <a:latin typeface="Arial" charset="0"/>
              </a:rPr>
              <a:t>Stawka podatku od 1 ha lasu jest równa wartości pieniężnej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0,220 m</a:t>
            </a:r>
            <a:r>
              <a:rPr lang="pl-PL" sz="2400" b="1" baseline="30000" dirty="0">
                <a:solidFill>
                  <a:srgbClr val="002060"/>
                </a:solidFill>
                <a:latin typeface="Arial" charset="0"/>
              </a:rPr>
              <a:t>3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pl-PL" sz="2400" dirty="0">
                <a:latin typeface="Arial" charset="0"/>
              </a:rPr>
              <a:t>drewna obliczonej wg średniej ceny sprzedaży drewna uzyskanej przez nadleśnictwa za pierwsze trzy kwartały 2019 r. i wynosiła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194,24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 zł </a:t>
            </a:r>
            <a:r>
              <a:rPr lang="pl-PL" sz="2400" dirty="0">
                <a:latin typeface="Arial" charset="0"/>
              </a:rPr>
              <a:t>za m</a:t>
            </a:r>
            <a:r>
              <a:rPr lang="pl-PL" sz="2400" b="1" baseline="30000" dirty="0">
                <a:latin typeface="Arial" charset="0"/>
              </a:rPr>
              <a:t>3</a:t>
            </a:r>
            <a:r>
              <a:rPr lang="pl-PL" sz="2400" dirty="0">
                <a:latin typeface="Arial" charset="0"/>
              </a:rPr>
              <a:t>. 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339,7221 ha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pl-PL" sz="2400" dirty="0">
                <a:latin typeface="Arial" charset="0"/>
              </a:rPr>
              <a:t>- powierzchnia lasów będących w posiadaniu osób fizycznych;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16 000,00 zł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pl-PL" sz="2400" dirty="0">
                <a:latin typeface="Arial" charset="0"/>
              </a:rPr>
              <a:t>- planowane wpływy z tego tytułu;</a:t>
            </a:r>
          </a:p>
          <a:p>
            <a:pPr>
              <a:buFontTx/>
              <a:buChar char="-"/>
            </a:pPr>
            <a:r>
              <a:rPr lang="pl-PL" sz="2400" dirty="0">
                <a:latin typeface="Arial" charset="0"/>
              </a:rPr>
              <a:t>Realizacja wpływów w kwocie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14 192,60 zł</a:t>
            </a:r>
            <a:r>
              <a:rPr lang="pl-PL" sz="2400" dirty="0">
                <a:latin typeface="Arial" charset="0"/>
              </a:rPr>
              <a:t>, co stanowiło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88,70 %</a:t>
            </a:r>
            <a:r>
              <a:rPr lang="pl-PL" sz="2400" dirty="0">
                <a:latin typeface="Arial" charset="0"/>
              </a:rPr>
              <a:t> przewidywanych dochodów rocznych. 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780,21 zł</a:t>
            </a:r>
            <a:r>
              <a:rPr lang="pl-PL" sz="2400" dirty="0">
                <a:latin typeface="Arial" charset="0"/>
              </a:rPr>
              <a:t> - zaległości w podatku leśnym na dzień 31 grudnia 2020 r. (zaległości z lat ubiegłych wynoszą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272,61 zł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.</a:t>
            </a:r>
            <a:r>
              <a:rPr lang="pl-PL" sz="2400" dirty="0">
                <a:latin typeface="Arial" charset="0"/>
              </a:rPr>
              <a:t>, a kwota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507,60 zł</a:t>
            </a:r>
            <a:r>
              <a:rPr lang="pl-PL" sz="2400" dirty="0">
                <a:latin typeface="Arial" charset="0"/>
              </a:rPr>
              <a:t>. stanowi zaległość za rok 2020 r.). </a:t>
            </a:r>
          </a:p>
        </p:txBody>
      </p:sp>
      <p:sp>
        <p:nvSpPr>
          <p:cNvPr id="29699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9700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515938"/>
            <a:ext cx="8229600" cy="901700"/>
          </a:xfrm>
        </p:spPr>
        <p:txBody>
          <a:bodyPr/>
          <a:lstStyle/>
          <a:p>
            <a:r>
              <a:rPr lang="pl-PL" sz="22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xfrm>
            <a:off x="457200" y="1382713"/>
            <a:ext cx="8229600" cy="47434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pl-PL" sz="2400" b="1" dirty="0">
                <a:latin typeface="Arial" charset="0"/>
              </a:rPr>
              <a:t>Podatek rolny i leśny od osób prawnych: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pl-PL" sz="2400" b="1" dirty="0">
              <a:latin typeface="Arial" charset="0"/>
            </a:endParaRP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100 000,00 zł</a:t>
            </a:r>
            <a:r>
              <a:rPr lang="pl-PL" sz="2400" dirty="0">
                <a:latin typeface="Arial" charset="0"/>
              </a:rPr>
              <a:t> – planowane dochody podatku rolnego od osób prawnych zostały ustalone według złożonych deklaracji w ilości 27 podatników.</a:t>
            </a:r>
          </a:p>
          <a:p>
            <a:pPr>
              <a:buFontTx/>
              <a:buChar char="-"/>
            </a:pPr>
            <a:endParaRPr lang="pl-PL" sz="2400" dirty="0">
              <a:latin typeface="Arial" charset="0"/>
            </a:endParaRP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76 464,72 zł </a:t>
            </a:r>
            <a:r>
              <a:rPr lang="pl-PL" sz="2400" dirty="0">
                <a:latin typeface="Arial" charset="0"/>
              </a:rPr>
              <a:t>- dochody z podatku rolnego, co stanowiło 76,46 %</a:t>
            </a:r>
            <a:r>
              <a:rPr lang="pl-PL" sz="2400" b="1" dirty="0">
                <a:latin typeface="Arial" charset="0"/>
              </a:rPr>
              <a:t> </a:t>
            </a:r>
            <a:r>
              <a:rPr lang="pl-PL" sz="2400" dirty="0">
                <a:latin typeface="Arial" charset="0"/>
              </a:rPr>
              <a:t>zaplanowanych dochodów w tym paragrafie. 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34 042,00 zł</a:t>
            </a:r>
            <a:r>
              <a:rPr lang="pl-PL" sz="24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pl-PL" sz="2400" dirty="0">
                <a:latin typeface="Arial" charset="0"/>
              </a:rPr>
              <a:t>- zaległości w podatku rolnym osób prawnych na dzień 31 grudnia 2020 r. (są to w całości zaległości za rok 2020).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pl-PL" sz="2000" dirty="0"/>
              <a:t>	</a:t>
            </a:r>
          </a:p>
        </p:txBody>
      </p:sp>
      <p:sp>
        <p:nvSpPr>
          <p:cNvPr id="30723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0724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>
          <a:xfrm>
            <a:off x="457200" y="677863"/>
            <a:ext cx="8229600" cy="739775"/>
          </a:xfrm>
        </p:spPr>
        <p:txBody>
          <a:bodyPr/>
          <a:lstStyle/>
          <a:p>
            <a:r>
              <a:rPr lang="pl-PL" sz="22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l-PL" sz="2400" b="1" dirty="0">
              <a:latin typeface="Arial" charset="0"/>
            </a:endParaRPr>
          </a:p>
          <a:p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190 000,00 zł</a:t>
            </a:r>
            <a:r>
              <a:rPr lang="pl-PL" sz="2400" dirty="0">
                <a:latin typeface="Arial" charset="0"/>
              </a:rPr>
              <a:t> - planowane dochody podatku leśnego od osób prawnych na 2020 rok.</a:t>
            </a:r>
            <a:r>
              <a:rPr lang="pl-PL" sz="2400" b="1" dirty="0">
                <a:latin typeface="Arial" charset="0"/>
              </a:rPr>
              <a:t> </a:t>
            </a:r>
          </a:p>
          <a:p>
            <a:endParaRPr lang="pl-PL" sz="2400" b="1" dirty="0">
              <a:solidFill>
                <a:srgbClr val="002060"/>
              </a:solidFill>
              <a:latin typeface="Arial" charset="0"/>
            </a:endParaRPr>
          </a:p>
          <a:p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184 636,00 zł </a:t>
            </a:r>
            <a:r>
              <a:rPr lang="pl-PL" sz="2400" b="1" dirty="0">
                <a:latin typeface="Arial" charset="0"/>
              </a:rPr>
              <a:t>– </a:t>
            </a:r>
            <a:r>
              <a:rPr lang="pl-PL" sz="2400" dirty="0">
                <a:latin typeface="Arial" charset="0"/>
              </a:rPr>
              <a:t>kwota zapłaconego podatku leśnego od osób prawnych</a:t>
            </a:r>
            <a:r>
              <a:rPr lang="pl-PL" sz="2400" b="1" dirty="0">
                <a:latin typeface="Arial" charset="0"/>
              </a:rPr>
              <a:t>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co stanowi 97,18 %. </a:t>
            </a:r>
            <a:r>
              <a:rPr lang="pl-PL" sz="2400" dirty="0">
                <a:latin typeface="Arial" charset="0"/>
              </a:rPr>
              <a:t>przewidywanych wpływów ujętych w  rocznym planie.</a:t>
            </a:r>
          </a:p>
          <a:p>
            <a:endParaRPr lang="pl-PL" sz="2400" dirty="0">
              <a:latin typeface="Arial" charset="0"/>
            </a:endParaRPr>
          </a:p>
          <a:p>
            <a:r>
              <a:rPr lang="pl-PL" sz="2400" dirty="0">
                <a:latin typeface="Arial" charset="0"/>
              </a:rPr>
              <a:t>Zaległości na 31.12.2020 r. wyniosły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0</a:t>
            </a:r>
            <a:r>
              <a:rPr lang="pl-PL" sz="2400" dirty="0">
                <a:latin typeface="Arial" charset="0"/>
              </a:rPr>
              <a:t> zł</a:t>
            </a:r>
          </a:p>
          <a:p>
            <a:pPr>
              <a:lnSpc>
                <a:spcPct val="90000"/>
              </a:lnSpc>
            </a:pPr>
            <a:endParaRPr lang="pl-PL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pl-PL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pl-PL" sz="2400" dirty="0">
              <a:latin typeface="Arial" charset="0"/>
            </a:endParaRPr>
          </a:p>
        </p:txBody>
      </p:sp>
      <p:sp>
        <p:nvSpPr>
          <p:cNvPr id="31747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1748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4225"/>
          </a:xfrm>
        </p:spPr>
        <p:txBody>
          <a:bodyPr/>
          <a:lstStyle/>
          <a:p>
            <a:r>
              <a:rPr lang="pl-PL" sz="22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pl-PL" sz="2000" dirty="0">
                <a:latin typeface="Arial" charset="0"/>
              </a:rPr>
              <a:t>	</a:t>
            </a:r>
          </a:p>
          <a:p>
            <a:pPr>
              <a:buFont typeface="Arial" charset="0"/>
              <a:buNone/>
            </a:pPr>
            <a:endParaRPr lang="pl-PL" sz="2000" dirty="0">
              <a:latin typeface="Arial" charset="0"/>
            </a:endParaRPr>
          </a:p>
          <a:p>
            <a:pPr>
              <a:buFont typeface="Arial" charset="0"/>
              <a:buNone/>
            </a:pPr>
            <a:endParaRPr lang="pl-PL" sz="2000" dirty="0">
              <a:latin typeface="Arial" charset="0"/>
            </a:endParaRPr>
          </a:p>
          <a:p>
            <a:pPr algn="just">
              <a:buFont typeface="Arial" charset="0"/>
              <a:buNone/>
            </a:pPr>
            <a:r>
              <a:rPr lang="pl-PL" sz="2400" dirty="0">
                <a:latin typeface="Arial" charset="0"/>
              </a:rPr>
              <a:t>		Wg danych ewidencji gruntów i budynków prowadzonej przez Starostę Sępoleńskiego na dzień </a:t>
            </a:r>
          </a:p>
          <a:p>
            <a:pPr algn="just">
              <a:buFont typeface="Arial" charset="0"/>
              <a:buNone/>
            </a:pPr>
            <a:r>
              <a:rPr lang="pl-PL" sz="2400" dirty="0">
                <a:latin typeface="Arial" charset="0"/>
              </a:rPr>
              <a:t>   1 stycznia 2021 r. powierzchnia Gminy Sępólno Kraj. wynosi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22.912 ha (229 km</a:t>
            </a:r>
            <a:r>
              <a:rPr lang="pl-PL" sz="2400" b="1" baseline="30000" dirty="0">
                <a:solidFill>
                  <a:srgbClr val="002060"/>
                </a:solidFill>
                <a:latin typeface="Arial" charset="0"/>
              </a:rPr>
              <a:t>2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)</a:t>
            </a:r>
            <a:r>
              <a:rPr lang="pl-PL" sz="2400" dirty="0">
                <a:latin typeface="Arial" charset="0"/>
              </a:rPr>
              <a:t>, z tego użytki rolne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13.400 ha (134 km</a:t>
            </a:r>
            <a:r>
              <a:rPr lang="pl-PL" sz="2400" b="1" baseline="30000" dirty="0">
                <a:solidFill>
                  <a:srgbClr val="002060"/>
                </a:solidFill>
                <a:latin typeface="Arial" charset="0"/>
              </a:rPr>
              <a:t>2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)</a:t>
            </a:r>
            <a:r>
              <a:rPr lang="pl-PL" sz="2400" dirty="0">
                <a:latin typeface="Arial" charset="0"/>
              </a:rPr>
              <a:t>,</a:t>
            </a:r>
          </a:p>
          <a:p>
            <a:pPr algn="just">
              <a:buFont typeface="Arial" charset="0"/>
              <a:buNone/>
            </a:pPr>
            <a:r>
              <a:rPr lang="pl-PL" sz="2400" dirty="0">
                <a:latin typeface="Arial" charset="0"/>
              </a:rPr>
              <a:t>    a lesistość została określona na poziomie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29.2 %</a:t>
            </a:r>
            <a:r>
              <a:rPr lang="pl-PL" sz="2400" dirty="0">
                <a:latin typeface="Arial" charset="0"/>
              </a:rPr>
              <a:t> powierzchni Gminy.</a:t>
            </a:r>
          </a:p>
        </p:txBody>
      </p:sp>
      <p:sp>
        <p:nvSpPr>
          <p:cNvPr id="15363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5364" name="Picture 7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>
          <a:xfrm>
            <a:off x="457200" y="863600"/>
            <a:ext cx="8229600" cy="498475"/>
          </a:xfrm>
        </p:spPr>
        <p:txBody>
          <a:bodyPr/>
          <a:lstStyle/>
          <a:p>
            <a:r>
              <a:rPr lang="pl-PL" sz="2200" b="1" dirty="0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Akcyza za paliwo w 2020 roku.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zł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kwota dopłaty do 1 litra oleju napędowego;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l/ha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użytków rolnych – limit zwrotu;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>
                <a:latin typeface="Arial" panose="020B0604020202020204" pitchFamily="34" charset="0"/>
                <a:cs typeface="Arial" panose="020B0604020202020204" pitchFamily="34" charset="0"/>
              </a:rPr>
              <a:t>l/szt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 DJP 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zł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kwota dopłaty do 1 ha użytków rolnych;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zł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do 1 szt. DJP (bydło)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636 szt.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ilość wydanych decyzji;</a:t>
            </a:r>
          </a:p>
          <a:p>
            <a:pPr>
              <a:buFontTx/>
              <a:buChar char="-"/>
            </a:pPr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1 167 534,52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kwota wypłat.</a:t>
            </a:r>
          </a:p>
          <a:p>
            <a:pPr>
              <a:buFontTx/>
              <a:buChar char="-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1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2772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ytuł 1"/>
          <p:cNvSpPr>
            <a:spLocks noGrp="1"/>
          </p:cNvSpPr>
          <p:nvPr>
            <p:ph type="title"/>
          </p:nvPr>
        </p:nvSpPr>
        <p:spPr>
          <a:xfrm>
            <a:off x="0" y="404813"/>
            <a:ext cx="9144000" cy="633412"/>
          </a:xfrm>
        </p:spPr>
        <p:txBody>
          <a:bodyPr/>
          <a:lstStyle/>
          <a:p>
            <a:pPr eaLnBrk="1" hangingPunct="1"/>
            <a:r>
              <a:rPr lang="pl-PL" sz="20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33794" name="Symbol zastępczy zawartości 2"/>
          <p:cNvSpPr>
            <a:spLocks noGrp="1"/>
          </p:cNvSpPr>
          <p:nvPr>
            <p:ph idx="1"/>
          </p:nvPr>
        </p:nvSpPr>
        <p:spPr>
          <a:xfrm>
            <a:off x="179388" y="1600200"/>
            <a:ext cx="8507412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pl-PL" sz="2800" dirty="0"/>
          </a:p>
          <a:p>
            <a:pPr eaLnBrk="1" hangingPunct="1">
              <a:buFont typeface="Arial" charset="0"/>
              <a:buNone/>
            </a:pPr>
            <a:endParaRPr lang="pl-PL" sz="2800" dirty="0"/>
          </a:p>
          <a:p>
            <a:pPr algn="ctr" eaLnBrk="1" hangingPunct="1"/>
            <a:r>
              <a:rPr lang="pl-PL" sz="2800" dirty="0"/>
              <a:t>Dziękuję za uwagę </a:t>
            </a:r>
          </a:p>
          <a:p>
            <a:pPr algn="ctr" eaLnBrk="1" hangingPunct="1"/>
            <a:endParaRPr lang="pl-PL" sz="2800" dirty="0"/>
          </a:p>
          <a:p>
            <a:pPr algn="ctr" eaLnBrk="1" hangingPunct="1"/>
            <a:endParaRPr lang="pl-PL" sz="2800" dirty="0"/>
          </a:p>
          <a:p>
            <a:pPr marL="0" indent="0" algn="ctr" eaLnBrk="1" hangingPunct="1">
              <a:buNone/>
            </a:pPr>
            <a:endParaRPr lang="pl-PL" sz="2800" dirty="0"/>
          </a:p>
          <a:p>
            <a:pPr eaLnBrk="1" hangingPunct="1">
              <a:buFont typeface="Arial" charset="0"/>
              <a:buNone/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Przy sporządzaniu niniejszej informacji korzystano z następujących źródeł:</a:t>
            </a:r>
          </a:p>
          <a:p>
            <a:pPr marL="0" indent="0" eaLnBrk="1" hangingPunct="1">
              <a:buNone/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- IUNG w Puławach,</a:t>
            </a:r>
          </a:p>
          <a:p>
            <a:pPr marL="0" indent="0" eaLnBrk="1" hangingPunct="1">
              <a:buNone/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- Starostwo Powiatowe w Sępólnie Krajeńskim,</a:t>
            </a:r>
          </a:p>
          <a:p>
            <a:pPr eaLnBrk="1" hangingPunct="1">
              <a:buFont typeface="Arial" charset="0"/>
              <a:buNone/>
            </a:pP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- Zasoby własne Urzędu Miejskiego w Sępólnie Kraj. </a:t>
            </a:r>
          </a:p>
        </p:txBody>
      </p:sp>
      <p:sp>
        <p:nvSpPr>
          <p:cNvPr id="33795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33796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3797" name="Picture 7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ytuł 1"/>
          <p:cNvSpPr>
            <a:spLocks noGrp="1"/>
          </p:cNvSpPr>
          <p:nvPr>
            <p:ph type="title"/>
          </p:nvPr>
        </p:nvSpPr>
        <p:spPr>
          <a:xfrm>
            <a:off x="0" y="681038"/>
            <a:ext cx="9144000" cy="536575"/>
          </a:xfrm>
        </p:spPr>
        <p:txBody>
          <a:bodyPr/>
          <a:lstStyle/>
          <a:p>
            <a:pPr eaLnBrk="1" hangingPunct="1"/>
            <a:r>
              <a:rPr lang="pl-PL" sz="22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>
          <a:xfrm>
            <a:off x="107950" y="1220788"/>
            <a:ext cx="9036050" cy="55213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pl-PL" sz="1800" dirty="0">
              <a:solidFill>
                <a:srgbClr val="10253F"/>
              </a:solidFill>
              <a:latin typeface="Arial" charset="0"/>
            </a:endParaRPr>
          </a:p>
        </p:txBody>
      </p:sp>
      <p:sp>
        <p:nvSpPr>
          <p:cNvPr id="16387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36513" y="5876925"/>
            <a:ext cx="9144000" cy="635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l-PL" sz="2000" b="1" i="1" dirty="0">
                <a:solidFill>
                  <a:schemeClr val="tx2">
                    <a:lumMod val="75000"/>
                  </a:schemeClr>
                </a:solidFill>
              </a:rPr>
              <a:t>  </a:t>
            </a:r>
            <a:endParaRPr lang="pl-PL" sz="2000" dirty="0"/>
          </a:p>
        </p:txBody>
      </p:sp>
      <p:pic>
        <p:nvPicPr>
          <p:cNvPr id="16389" name="Picture 7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440" name="Group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442752"/>
              </p:ext>
            </p:extLst>
          </p:nvPr>
        </p:nvGraphicFramePr>
        <p:xfrm>
          <a:off x="123825" y="1397000"/>
          <a:ext cx="8815388" cy="4091687"/>
        </p:xfrm>
        <a:graphic>
          <a:graphicData uri="http://schemas.openxmlformats.org/drawingml/2006/table">
            <a:tbl>
              <a:tblPr/>
              <a:tblGrid>
                <a:gridCol w="1084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7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1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87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5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31838">
                <a:tc gridSpan="8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Powierzchnia gruntów w Gminie Sępólno Krajeńskie wg stanu na dzień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stycznia 2018 roku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(w ha)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Razem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Grunty orne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Łąki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Pastwiska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Lasy i grunty zadrzewione i zakrzewione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pozostałe grunty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3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Miasto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Obszary wiejskie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22.256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11.304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2.471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Razem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22.912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11.505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2.829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31583"/>
            <a:ext cx="8229600" cy="783324"/>
          </a:xfrm>
        </p:spPr>
        <p:txBody>
          <a:bodyPr/>
          <a:lstStyle/>
          <a:p>
            <a:r>
              <a:rPr lang="pl-PL" sz="2200" b="1" dirty="0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215978"/>
            <a:ext cx="8229600" cy="3910185"/>
          </a:xfrm>
        </p:spPr>
        <p:txBody>
          <a:bodyPr/>
          <a:lstStyle/>
          <a:p>
            <a:r>
              <a:rPr lang="pl-PL" sz="2400" dirty="0">
                <a:solidFill>
                  <a:prstClr val="black"/>
                </a:solidFill>
                <a:latin typeface="Arial" charset="0"/>
              </a:rPr>
              <a:t>W Gminie Sępólno Krajeńskie istnieje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829</a:t>
            </a:r>
            <a:r>
              <a:rPr lang="pl-PL" sz="2400" dirty="0">
                <a:solidFill>
                  <a:prstClr val="black"/>
                </a:solidFill>
                <a:latin typeface="Arial" charset="0"/>
              </a:rPr>
              <a:t> gospodarstw rolnych, których właścicielami są osoby fizyczne i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27</a:t>
            </a:r>
            <a:r>
              <a:rPr lang="pl-PL" sz="2400" dirty="0">
                <a:solidFill>
                  <a:prstClr val="black"/>
                </a:solidFill>
                <a:latin typeface="Arial" charset="0"/>
              </a:rPr>
              <a:t> gospodarstw rolnych osób prawnych. Ponadto na terenie gminy działa bardzo wiele podmiotów  posiadających mniej niż hektar przeliczeniowy </a:t>
            </a:r>
            <a:r>
              <a:rPr lang="pl-PL" sz="2400" b="1" dirty="0">
                <a:solidFill>
                  <a:srgbClr val="002060"/>
                </a:solidFill>
                <a:latin typeface="Arial" charset="0"/>
              </a:rPr>
              <a:t>(ok. 1.500), </a:t>
            </a:r>
            <a:r>
              <a:rPr lang="pl-PL" sz="2400" dirty="0">
                <a:solidFill>
                  <a:prstClr val="black"/>
                </a:solidFill>
                <a:latin typeface="Arial" charset="0"/>
              </a:rPr>
              <a:t>jednak wg definicji nie są one traktowane jako gospodarstwo rolne.</a:t>
            </a:r>
          </a:p>
          <a:p>
            <a:endParaRPr lang="pl-PL" sz="2400" dirty="0">
              <a:latin typeface="Arial" charset="0"/>
            </a:endParaRPr>
          </a:p>
          <a:p>
            <a:r>
              <a:rPr lang="pl-PL" sz="2400" dirty="0">
                <a:latin typeface="Arial" charset="0"/>
              </a:rPr>
              <a:t>Przeciętna wielkość gospodarstwa w naszej Gminie wynosi ok. 16 ha.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0" y="0"/>
            <a:ext cx="9132600" cy="304826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8483" y="0"/>
            <a:ext cx="475529" cy="73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258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>
          <a:xfrm>
            <a:off x="0" y="396875"/>
            <a:ext cx="8855075" cy="792163"/>
          </a:xfrm>
        </p:spPr>
        <p:txBody>
          <a:bodyPr/>
          <a:lstStyle/>
          <a:p>
            <a:r>
              <a:rPr lang="pl-PL" sz="2200" b="1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>
          <a:xfrm>
            <a:off x="341313" y="1600200"/>
            <a:ext cx="8532812" cy="4525963"/>
          </a:xfrm>
        </p:spPr>
        <p:txBody>
          <a:bodyPr anchor="b"/>
          <a:lstStyle/>
          <a:p>
            <a:endParaRPr lang="pl-PL" sz="2400">
              <a:latin typeface="Arial" charset="0"/>
            </a:endParaRPr>
          </a:p>
          <a:p>
            <a:endParaRPr lang="pl-PL" sz="2400">
              <a:latin typeface="Arial" charset="0"/>
            </a:endParaRPr>
          </a:p>
        </p:txBody>
      </p:sp>
      <p:graphicFrame>
        <p:nvGraphicFramePr>
          <p:cNvPr id="16534" name="Group 1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432814"/>
              </p:ext>
            </p:extLst>
          </p:nvPr>
        </p:nvGraphicFramePr>
        <p:xfrm>
          <a:off x="438150" y="1492250"/>
          <a:ext cx="8324850" cy="1574420"/>
        </p:xfrm>
        <a:graphic>
          <a:graphicData uri="http://schemas.openxmlformats.org/drawingml/2006/table">
            <a:tbl>
              <a:tblPr/>
              <a:tblGrid>
                <a:gridCol w="1105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76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01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9413">
                <a:tc gridSpan="7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Struktura gospodarstw należących do osób fizycznych</a:t>
                      </a:r>
                      <a:endParaRPr kumimoji="0" 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Obszar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– 5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– 15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– 30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– 50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– 100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pow. 100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Osoby fizyczne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349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342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(-7)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220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221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(+1)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151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155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(-4)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(+1)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pl-PL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bz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463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8464" name="Picture 7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70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686146"/>
              </p:ext>
            </p:extLst>
          </p:nvPr>
        </p:nvGraphicFramePr>
        <p:xfrm>
          <a:off x="407988" y="3862388"/>
          <a:ext cx="8323262" cy="1633157"/>
        </p:xfrm>
        <a:graphic>
          <a:graphicData uri="http://schemas.openxmlformats.org/drawingml/2006/table">
            <a:tbl>
              <a:tblPr/>
              <a:tblGrid>
                <a:gridCol w="1190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06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7988">
                <a:tc gridSpan="7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Struktura gospodarstw należących do osób prawnych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Obszar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– 5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– 15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– 30 ha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– 50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– 100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pow. 100 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Osoby prawne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pl-PL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bz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(+1)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pl-PL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bz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(+1)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pl-PL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bz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(-1)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ytuł 1"/>
          <p:cNvSpPr>
            <a:spLocks noGrp="1"/>
          </p:cNvSpPr>
          <p:nvPr>
            <p:ph type="title"/>
          </p:nvPr>
        </p:nvSpPr>
        <p:spPr>
          <a:xfrm>
            <a:off x="441325" y="285750"/>
            <a:ext cx="8147050" cy="633413"/>
          </a:xfrm>
        </p:spPr>
        <p:txBody>
          <a:bodyPr/>
          <a:lstStyle/>
          <a:p>
            <a:pPr eaLnBrk="1" hangingPunct="1"/>
            <a:r>
              <a:rPr lang="pl-PL" sz="2000" b="1" dirty="0">
                <a:solidFill>
                  <a:srgbClr val="002060"/>
                </a:solidFill>
                <a:latin typeface="Arial" charset="0"/>
              </a:rPr>
              <a:t>Informacja o </a:t>
            </a:r>
            <a:r>
              <a:rPr lang="pl-PL" sz="2200" b="1" dirty="0">
                <a:solidFill>
                  <a:srgbClr val="002060"/>
                </a:solidFill>
                <a:latin typeface="Arial" charset="0"/>
              </a:rPr>
              <a:t>stanie</a:t>
            </a:r>
            <a:r>
              <a:rPr lang="pl-PL" sz="2000" b="1" dirty="0">
                <a:solidFill>
                  <a:srgbClr val="002060"/>
                </a:solidFill>
                <a:latin typeface="Arial" charset="0"/>
              </a:rPr>
              <a:t> rolnictwa w Gminie Sępólno Krajeńskie</a:t>
            </a:r>
          </a:p>
        </p:txBody>
      </p:sp>
      <p:sp>
        <p:nvSpPr>
          <p:cNvPr id="1945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60464"/>
            <a:ext cx="8229600" cy="4965700"/>
          </a:xfrm>
        </p:spPr>
        <p:txBody>
          <a:bodyPr/>
          <a:lstStyle/>
          <a:p>
            <a:pPr indent="0" eaLnBrk="1" hangingPunct="1">
              <a:buFont typeface="Arial" charset="0"/>
              <a:buNone/>
            </a:pPr>
            <a:r>
              <a:rPr lang="pl-PL" sz="2400" dirty="0">
                <a:latin typeface="Arial" charset="0"/>
              </a:rPr>
              <a:t>Nasza Gmina charakteryzuje się niezbyt sprzyjającymi warunkami do prowadzenia działalności rolniczej i jej rozwoju. Praktycznie co roku mamy do czynienia ze zjawiskami przyrodniczymi, które negatywnie wpływają  na rolnictwo:</a:t>
            </a:r>
          </a:p>
          <a:p>
            <a:pPr indent="0" eaLnBrk="1" hangingPunct="1">
              <a:buFontTx/>
              <a:buChar char="-"/>
            </a:pPr>
            <a:r>
              <a:rPr lang="pl-PL" sz="2400" dirty="0">
                <a:latin typeface="Arial" charset="0"/>
              </a:rPr>
              <a:t> wiosenne przymrozki, grad, susza, ujemne skutki       </a:t>
            </a:r>
          </a:p>
          <a:p>
            <a:pPr indent="0" eaLnBrk="1" hangingPunct="1">
              <a:buNone/>
            </a:pPr>
            <a:r>
              <a:rPr lang="pl-PL" sz="2400" dirty="0">
                <a:latin typeface="Arial" charset="0"/>
              </a:rPr>
              <a:t>  przezimowania;</a:t>
            </a:r>
          </a:p>
          <a:p>
            <a:pPr indent="0" eaLnBrk="1" hangingPunct="1">
              <a:buNone/>
            </a:pPr>
            <a:endParaRPr lang="pl-PL" sz="2400" dirty="0">
              <a:latin typeface="Arial" charset="0"/>
            </a:endParaRPr>
          </a:p>
          <a:p>
            <a:pPr indent="0" eaLnBrk="1" hangingPunct="1">
              <a:buNone/>
            </a:pPr>
            <a:r>
              <a:rPr lang="pl-PL" sz="2400" dirty="0">
                <a:latin typeface="Arial" charset="0"/>
              </a:rPr>
              <a:t>Ubiegły rok był rokiem w którym na terenie naszej Gminy nie wystąpiły żadne niekorzystne zjawiska atmosferyczne dla rolnictwa.</a:t>
            </a:r>
          </a:p>
        </p:txBody>
      </p:sp>
      <p:sp>
        <p:nvSpPr>
          <p:cNvPr id="19459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9460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AAE7B1-BDD5-4A05-90CE-B8C2D6AB7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1728"/>
            <a:ext cx="8229600" cy="612397"/>
          </a:xfrm>
        </p:spPr>
        <p:txBody>
          <a:bodyPr/>
          <a:lstStyle/>
          <a:p>
            <a:r>
              <a:rPr lang="pl-PL" sz="2000" b="1" dirty="0">
                <a:solidFill>
                  <a:srgbClr val="002060"/>
                </a:solidFill>
                <a:latin typeface="Arial" charset="0"/>
              </a:rPr>
              <a:t>Informacja o stanie rolnictwa w Gminie Sępólno Krajeńskie</a:t>
            </a:r>
            <a:endParaRPr lang="pl-PL" sz="2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0774F9-A53F-4230-8647-AEA3688A4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8016"/>
            <a:ext cx="8229600" cy="4918148"/>
          </a:xfrm>
        </p:spPr>
        <p:txBody>
          <a:bodyPr/>
          <a:lstStyle/>
          <a:p>
            <a:pPr mar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Nawałnica mająca miejsce w sierpniu 2017 roku spowodowała poważne straty w lasach stanowiących własność Skarbu Państwa jak i osób fizycznych. Skutki nawałnicy w skali kilkudziesięciu nadleśnictw na Pomorzu i Kujawach to prawie 10 mln m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powalonych i połamanych drzew, niemal 120 tys. ha uszkodzonych lasów, w tym 39,2 tys. ha do całkowitego odnowienia. </a:t>
            </a:r>
          </a:p>
          <a:p>
            <a:pPr marL="0" indent="0" algn="just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W odniesieniu do Gminy Sępólno Krajeńskie lasów będących  własnością osób fizycznych to zniszczeniu uległo w różnym stopniu około 110 ha lasów co stanowi 17 % lasów tej kategorii.</a:t>
            </a:r>
          </a:p>
          <a:p>
            <a:pPr mar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Do końca roku 2020 odnowiono 14.96 ha powierzchni leśnej (odnowienia sztuczne). Z kolei w wyniku sukcesji naturalnej odnowiono około 5 ha lasów.</a:t>
            </a:r>
          </a:p>
          <a:p>
            <a:pPr mar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Koszt odnowienia 1 ha lasu wynosi około 6 – 7 tysięcy złotych.</a:t>
            </a:r>
          </a:p>
        </p:txBody>
      </p:sp>
      <p:sp>
        <p:nvSpPr>
          <p:cNvPr id="4" name="Prostokąt 18">
            <a:extLst>
              <a:ext uri="{FF2B5EF4-FFF2-40B4-BE49-F238E27FC236}">
                <a16:creationId xmlns:a16="http://schemas.microsoft.com/office/drawing/2014/main" id="{2D71404C-338D-485C-A27C-74D40C361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5" name="Picture 6" descr="200px-POL_Sępólno_Krajeńskie_COA">
            <a:extLst>
              <a:ext uri="{FF2B5EF4-FFF2-40B4-BE49-F238E27FC236}">
                <a16:creationId xmlns:a16="http://schemas.microsoft.com/office/drawing/2014/main" id="{A77E25D7-DE7F-44B3-BDBF-BA3B958D3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5845579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544513"/>
          </a:xfrm>
        </p:spPr>
        <p:txBody>
          <a:bodyPr anchor="b"/>
          <a:lstStyle/>
          <a:p>
            <a:pPr eaLnBrk="1" hangingPunct="1"/>
            <a:r>
              <a:rPr lang="pl-PL" sz="2000" b="1">
                <a:solidFill>
                  <a:srgbClr val="002060"/>
                </a:solidFill>
                <a:latin typeface="Arial" charset="0"/>
              </a:rPr>
              <a:t>Informacja o stanie </a:t>
            </a:r>
            <a:r>
              <a:rPr lang="pl-PL" sz="2200" b="1">
                <a:solidFill>
                  <a:srgbClr val="002060"/>
                </a:solidFill>
                <a:latin typeface="Arial" charset="0"/>
              </a:rPr>
              <a:t>rolnictwa</a:t>
            </a:r>
            <a:r>
              <a:rPr lang="pl-PL" sz="2000" b="1">
                <a:solidFill>
                  <a:srgbClr val="002060"/>
                </a:solidFill>
                <a:latin typeface="Arial" charset="0"/>
              </a:rPr>
              <a:t> w Gminie Sępólno Krajeńskie </a:t>
            </a:r>
          </a:p>
        </p:txBody>
      </p:sp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428625" y="1031875"/>
            <a:ext cx="8229600" cy="5451475"/>
          </a:xfrm>
        </p:spPr>
        <p:txBody>
          <a:bodyPr anchor="ctr"/>
          <a:lstStyle/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r>
              <a:rPr lang="pl-PL" sz="1200" dirty="0"/>
              <a:t>Źródło: IUNG Puławy</a:t>
            </a:r>
          </a:p>
          <a:p>
            <a:pPr marL="0" indent="0" eaLnBrk="1" hangingPunct="1">
              <a:buFontTx/>
              <a:buNone/>
            </a:pPr>
            <a:endParaRPr lang="pl-PL" sz="1200" dirty="0"/>
          </a:p>
          <a:p>
            <a:pPr marL="0" indent="0" eaLnBrk="1" hangingPunct="1">
              <a:buFontTx/>
              <a:buNone/>
            </a:pPr>
            <a:r>
              <a:rPr lang="pl-PL" sz="2400" dirty="0">
                <a:latin typeface="Arial" charset="0"/>
              </a:rPr>
              <a:t>Kategorie glebowe zostały opracowane przez IUNG w Puławach i określają podatność gleb na suszę.</a:t>
            </a:r>
          </a:p>
          <a:p>
            <a:pPr marL="0" indent="0" eaLnBrk="1" hangingPunct="1">
              <a:buFontTx/>
              <a:buNone/>
            </a:pPr>
            <a:r>
              <a:rPr lang="pl-PL" sz="2400" dirty="0">
                <a:latin typeface="Arial" charset="0"/>
              </a:rPr>
              <a:t>I – gleby bardzo lekkie (bardzo podatne na suszę);</a:t>
            </a:r>
          </a:p>
          <a:p>
            <a:pPr marL="0" indent="0" eaLnBrk="1" hangingPunct="1">
              <a:buFontTx/>
              <a:buNone/>
            </a:pPr>
            <a:r>
              <a:rPr lang="pl-PL" sz="2400" dirty="0">
                <a:latin typeface="Arial" charset="0"/>
              </a:rPr>
              <a:t>II – gleby lekkie (podatne);</a:t>
            </a:r>
          </a:p>
          <a:p>
            <a:pPr marL="0" indent="0" eaLnBrk="1" hangingPunct="1">
              <a:buFontTx/>
              <a:buNone/>
            </a:pPr>
            <a:r>
              <a:rPr lang="pl-PL" sz="2400" dirty="0">
                <a:latin typeface="Arial" charset="0"/>
              </a:rPr>
              <a:t>III – gleby średnie (średnio podatne);</a:t>
            </a:r>
          </a:p>
          <a:p>
            <a:pPr marL="0" indent="0" eaLnBrk="1" hangingPunct="1">
              <a:buFontTx/>
              <a:buNone/>
            </a:pPr>
            <a:r>
              <a:rPr lang="pl-PL" sz="2400" dirty="0">
                <a:latin typeface="Arial" charset="0"/>
              </a:rPr>
              <a:t>IV – gleby ciężkie (mało podatne).</a:t>
            </a:r>
          </a:p>
        </p:txBody>
      </p:sp>
      <p:sp>
        <p:nvSpPr>
          <p:cNvPr id="20483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0484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160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165718"/>
              </p:ext>
            </p:extLst>
          </p:nvPr>
        </p:nvGraphicFramePr>
        <p:xfrm>
          <a:off x="183356" y="1097563"/>
          <a:ext cx="8720137" cy="2050415"/>
        </p:xfrm>
        <a:graphic>
          <a:graphicData uri="http://schemas.openxmlformats.org/drawingml/2006/table">
            <a:tbl>
              <a:tblPr/>
              <a:tblGrid>
                <a:gridCol w="1401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7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89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91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15963">
                <a:tc gridSpan="9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Kategorie glebowe na terenie Gminy Sępólno Krajeńskie (ha).</a:t>
                      </a:r>
                      <a:r>
                        <a:rPr kumimoji="0" lang="pl-PL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l-P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Sępólno Krajeńskie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2938.53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24,18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8.916,74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73,38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268,97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27.,06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ytuł 1"/>
          <p:cNvSpPr>
            <a:spLocks noGrp="1"/>
          </p:cNvSpPr>
          <p:nvPr>
            <p:ph type="title"/>
          </p:nvPr>
        </p:nvSpPr>
        <p:spPr>
          <a:xfrm>
            <a:off x="439738" y="161925"/>
            <a:ext cx="8229600" cy="873125"/>
          </a:xfrm>
        </p:spPr>
        <p:txBody>
          <a:bodyPr/>
          <a:lstStyle/>
          <a:p>
            <a:pPr eaLnBrk="1" hangingPunct="1"/>
            <a:r>
              <a:rPr lang="pl-PL" sz="2000" b="1" i="1">
                <a:solidFill>
                  <a:srgbClr val="17375E"/>
                </a:solidFill>
              </a:rPr>
              <a:t> </a:t>
            </a:r>
            <a:r>
              <a:rPr lang="pl-PL" sz="2000" b="1">
                <a:solidFill>
                  <a:srgbClr val="002060"/>
                </a:solidFill>
                <a:latin typeface="Arial" charset="0"/>
              </a:rPr>
              <a:t>Informacja o stanie </a:t>
            </a:r>
            <a:r>
              <a:rPr lang="pl-PL" sz="2200" b="1">
                <a:solidFill>
                  <a:srgbClr val="002060"/>
                </a:solidFill>
                <a:latin typeface="Arial" charset="0"/>
              </a:rPr>
              <a:t>rolnictwa</a:t>
            </a:r>
            <a:r>
              <a:rPr lang="pl-PL" sz="2000" b="1">
                <a:solidFill>
                  <a:srgbClr val="002060"/>
                </a:solidFill>
                <a:latin typeface="Arial" charset="0"/>
              </a:rPr>
              <a:t> w Gminie Sępólno Krajeńskie</a:t>
            </a:r>
          </a:p>
        </p:txBody>
      </p:sp>
      <p:sp>
        <p:nvSpPr>
          <p:cNvPr id="21506" name="Prostokąt 18"/>
          <p:cNvSpPr>
            <a:spLocks noChangeArrowheads="1"/>
          </p:cNvSpPr>
          <p:nvPr/>
        </p:nvSpPr>
        <p:spPr bwMode="auto">
          <a:xfrm>
            <a:off x="25400" y="44450"/>
            <a:ext cx="9118600" cy="288925"/>
          </a:xfrm>
          <a:prstGeom prst="rect">
            <a:avLst/>
          </a:prstGeom>
          <a:solidFill>
            <a:srgbClr val="5B9BD5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21507" name="Picture 6" descr="200px-POL_Sępólno_Krajeńskie_C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25" y="0"/>
            <a:ext cx="479425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6" descr="klasy gleb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328738" y="1270000"/>
            <a:ext cx="6486525" cy="4422775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6246</TotalTime>
  <Words>1596</Words>
  <Application>Microsoft Office PowerPoint</Application>
  <PresentationFormat>Pokaz na ekranie (4:3)</PresentationFormat>
  <Paragraphs>248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4" baseType="lpstr">
      <vt:lpstr>Arial</vt:lpstr>
      <vt:lpstr>Calibri</vt:lpstr>
      <vt:lpstr>Motyw pakietu Office</vt:lpstr>
      <vt:lpstr>  Informacja o stanie rolnictwa   w Gminie Sępólno Krajeńskie   za 2020 rok</vt:lpstr>
      <vt:lpstr>Informacja o stanie rolnictwa w Gminie Sępólno Krajeńskie</vt:lpstr>
      <vt:lpstr>Informacja o stanie rolnictwa w Gminie Sępólno Krajeńskie</vt:lpstr>
      <vt:lpstr>Informacja o stanie rolnictwa w Gminie Sępólno Krajeńskie</vt:lpstr>
      <vt:lpstr>Informacja o stanie rolnictwa w Gminie Sępólno Krajeńskie</vt:lpstr>
      <vt:lpstr>Informacja o stanie rolnictwa w Gminie Sępólno Krajeńskie</vt:lpstr>
      <vt:lpstr>Informacja o stanie rolnictwa w Gminie Sępólno Krajeńskie</vt:lpstr>
      <vt:lpstr>Informacja o stanie rolnictwa w Gminie Sępólno Krajeńskie </vt:lpstr>
      <vt:lpstr> Informacja o stanie rolnictwa w Gminie Sępólno Krajeńskie</vt:lpstr>
      <vt:lpstr> Informacja o stanie rolnictwa w Gminie Sępólno Krajeńskie</vt:lpstr>
      <vt:lpstr>Informacja o stanie rolnictwa w Gminie Sępólno Krajeńskie </vt:lpstr>
      <vt:lpstr> Informacja o stanie rolnictwa w Gminie Sępólno Krajeńskie</vt:lpstr>
      <vt:lpstr>Informacja o stanie rolnictwa w Gminie Sępólno Krajeńskie</vt:lpstr>
      <vt:lpstr> Informacja o stanie rolnictwa w Gminie Sępólno Krajeńskie</vt:lpstr>
      <vt:lpstr>Informacja o stanie rolnictwa w Gminie Sępólno Krajeńskie</vt:lpstr>
      <vt:lpstr>Informacja o stanie rolnictwa w Gminie Sępólno Krajeńskie</vt:lpstr>
      <vt:lpstr>Informacja o stanie rolnictwa w Gminie Sępólno Krajeńskie</vt:lpstr>
      <vt:lpstr>Informacja o stanie rolnictwa w Gminie Sępólno Krajeńskie</vt:lpstr>
      <vt:lpstr>Informacja o stanie rolnictwa w Gminie Sępólno Krajeńskie</vt:lpstr>
      <vt:lpstr>Informacja o stanie rolnictwa w Gminie Sępólno Krajeńskie</vt:lpstr>
      <vt:lpstr>Informacja o stanie rolnictwa w Gminie Sępólno Krajeńskie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TEMAT: Klasyfikacja operacji dokumentowania przetwarzania danych osobowych.</dc:title>
  <dc:creator>Admin</dc:creator>
  <cp:lastModifiedBy>DeraJarosław</cp:lastModifiedBy>
  <cp:revision>116</cp:revision>
  <cp:lastPrinted>2021-06-18T07:35:10Z</cp:lastPrinted>
  <dcterms:modified xsi:type="dcterms:W3CDTF">2021-06-21T11:02:37Z</dcterms:modified>
</cp:coreProperties>
</file>