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35"/>
  </p:notesMasterIdLst>
  <p:sldIdLst>
    <p:sldId id="259" r:id="rId2"/>
    <p:sldId id="256" r:id="rId3"/>
    <p:sldId id="260" r:id="rId4"/>
    <p:sldId id="298" r:id="rId5"/>
    <p:sldId id="262" r:id="rId6"/>
    <p:sldId id="263" r:id="rId7"/>
    <p:sldId id="265" r:id="rId8"/>
    <p:sldId id="264" r:id="rId9"/>
    <p:sldId id="266" r:id="rId10"/>
    <p:sldId id="272" r:id="rId11"/>
    <p:sldId id="278" r:id="rId12"/>
    <p:sldId id="279" r:id="rId13"/>
    <p:sldId id="280" r:id="rId14"/>
    <p:sldId id="281" r:id="rId15"/>
    <p:sldId id="282" r:id="rId16"/>
    <p:sldId id="283" r:id="rId17"/>
    <p:sldId id="302" r:id="rId18"/>
    <p:sldId id="285" r:id="rId19"/>
    <p:sldId id="284" r:id="rId20"/>
    <p:sldId id="286" r:id="rId21"/>
    <p:sldId id="288" r:id="rId22"/>
    <p:sldId id="291" r:id="rId23"/>
    <p:sldId id="292" r:id="rId24"/>
    <p:sldId id="293" r:id="rId25"/>
    <p:sldId id="294" r:id="rId26"/>
    <p:sldId id="295" r:id="rId27"/>
    <p:sldId id="267" r:id="rId28"/>
    <p:sldId id="269" r:id="rId29"/>
    <p:sldId id="304" r:id="rId30"/>
    <p:sldId id="270" r:id="rId31"/>
    <p:sldId id="301" r:id="rId32"/>
    <p:sldId id="297" r:id="rId33"/>
    <p:sldId id="303" r:id="rId34"/>
  </p:sldIdLst>
  <p:sldSz cx="12192000" cy="6858000"/>
  <p:notesSz cx="6797675" cy="9926638"/>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tzgk11" initials="i" lastIdx="1" clrIdx="0">
    <p:extLst>
      <p:ext uri="{19B8F6BF-5375-455C-9EA6-DF929625EA0E}">
        <p15:presenceInfo xmlns:p15="http://schemas.microsoft.com/office/powerpoint/2012/main" userId="2dd198004d034e6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Styl pośredni 2 — Ak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yl pośredni 2 — Ak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Styl pośredni 2 — Ak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94280" autoAdjust="0"/>
  </p:normalViewPr>
  <p:slideViewPr>
    <p:cSldViewPr snapToGrid="0">
      <p:cViewPr varScale="1">
        <p:scale>
          <a:sx n="108" d="100"/>
          <a:sy n="108" d="100"/>
        </p:scale>
        <p:origin x="600"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2" y="0"/>
            <a:ext cx="2945659" cy="498056"/>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50445" y="0"/>
            <a:ext cx="2945659" cy="498056"/>
          </a:xfrm>
          <a:prstGeom prst="rect">
            <a:avLst/>
          </a:prstGeom>
        </p:spPr>
        <p:txBody>
          <a:bodyPr vert="horz" lIns="91440" tIns="45720" rIns="91440" bIns="45720" rtlCol="0"/>
          <a:lstStyle>
            <a:lvl1pPr algn="r">
              <a:defRPr sz="1200"/>
            </a:lvl1pPr>
          </a:lstStyle>
          <a:p>
            <a:fld id="{7A074F56-561B-45A8-9C01-AF41359142DF}" type="datetimeFigureOut">
              <a:rPr lang="pl-PL" smtClean="0"/>
              <a:t>29.07.2021</a:t>
            </a:fld>
            <a:endParaRPr lang="pl-PL"/>
          </a:p>
        </p:txBody>
      </p:sp>
      <p:sp>
        <p:nvSpPr>
          <p:cNvPr id="4" name="Symbol zastępczy obrazu slajd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2" y="9428585"/>
            <a:ext cx="2945659" cy="498055"/>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50445" y="9428585"/>
            <a:ext cx="2945659" cy="498055"/>
          </a:xfrm>
          <a:prstGeom prst="rect">
            <a:avLst/>
          </a:prstGeom>
        </p:spPr>
        <p:txBody>
          <a:bodyPr vert="horz" lIns="91440" tIns="45720" rIns="91440" bIns="45720" rtlCol="0" anchor="b"/>
          <a:lstStyle>
            <a:lvl1pPr algn="r">
              <a:defRPr sz="1200"/>
            </a:lvl1pPr>
          </a:lstStyle>
          <a:p>
            <a:fld id="{C99AFCD0-3BD5-47C4-9EB1-89DB8D40D1A9}" type="slidenum">
              <a:rPr lang="pl-PL" smtClean="0"/>
              <a:t>‹#›</a:t>
            </a:fld>
            <a:endParaRPr lang="pl-PL"/>
          </a:p>
        </p:txBody>
      </p:sp>
    </p:spTree>
    <p:extLst>
      <p:ext uri="{BB962C8B-B14F-4D97-AF65-F5344CB8AC3E}">
        <p14:creationId xmlns:p14="http://schemas.microsoft.com/office/powerpoint/2010/main" val="2735006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914400" y="2130432"/>
            <a:ext cx="10363200" cy="1470025"/>
          </a:xfrm>
        </p:spPr>
        <p:txBody>
          <a:bodyPr/>
          <a:lstStyle/>
          <a:p>
            <a:r>
              <a:rPr lang="pl-PL"/>
              <a:t>Kliknij, aby edytować styl</a:t>
            </a:r>
          </a:p>
        </p:txBody>
      </p:sp>
      <p:sp>
        <p:nvSpPr>
          <p:cNvPr id="3" name="Podtytuł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3E8BA2C4-22B2-4818-8A5B-A968221414C4}" type="datetimeFigureOut">
              <a:rPr lang="pl-PL" smtClean="0"/>
              <a:t>29.07.2021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7FBE43D9-3E99-41FD-81F9-AA26877383D7}" type="slidenum">
              <a:rPr lang="pl-PL" smtClean="0"/>
              <a:t>‹#›</a:t>
            </a:fld>
            <a:endParaRPr lang="pl-PL"/>
          </a:p>
        </p:txBody>
      </p:sp>
    </p:spTree>
    <p:extLst>
      <p:ext uri="{BB962C8B-B14F-4D97-AF65-F5344CB8AC3E}">
        <p14:creationId xmlns:p14="http://schemas.microsoft.com/office/powerpoint/2010/main" val="3153543229"/>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E8BA2C4-22B2-4818-8A5B-A968221414C4}" type="datetimeFigureOut">
              <a:rPr lang="pl-PL" smtClean="0"/>
              <a:t>29.07.2021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7FBE43D9-3E99-41FD-81F9-AA26877383D7}" type="slidenum">
              <a:rPr lang="pl-PL" smtClean="0"/>
              <a:t>‹#›</a:t>
            </a:fld>
            <a:endParaRPr lang="pl-PL"/>
          </a:p>
        </p:txBody>
      </p:sp>
    </p:spTree>
    <p:extLst>
      <p:ext uri="{BB962C8B-B14F-4D97-AF65-F5344CB8AC3E}">
        <p14:creationId xmlns:p14="http://schemas.microsoft.com/office/powerpoint/2010/main" val="997718629"/>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839200" y="274644"/>
            <a:ext cx="27432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609600" y="274644"/>
            <a:ext cx="80264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E8BA2C4-22B2-4818-8A5B-A968221414C4}" type="datetimeFigureOut">
              <a:rPr lang="pl-PL" smtClean="0"/>
              <a:t>29.07.2021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7FBE43D9-3E99-41FD-81F9-AA26877383D7}" type="slidenum">
              <a:rPr lang="pl-PL" smtClean="0"/>
              <a:t>‹#›</a:t>
            </a:fld>
            <a:endParaRPr lang="pl-PL"/>
          </a:p>
        </p:txBody>
      </p:sp>
    </p:spTree>
    <p:extLst>
      <p:ext uri="{BB962C8B-B14F-4D97-AF65-F5344CB8AC3E}">
        <p14:creationId xmlns:p14="http://schemas.microsoft.com/office/powerpoint/2010/main" val="214319291"/>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3E8BA2C4-22B2-4818-8A5B-A968221414C4}" type="datetimeFigureOut">
              <a:rPr lang="pl-PL" smtClean="0"/>
              <a:t>29.07.2021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7FBE43D9-3E99-41FD-81F9-AA26877383D7}" type="slidenum">
              <a:rPr lang="pl-PL" smtClean="0"/>
              <a:t>‹#›</a:t>
            </a:fld>
            <a:endParaRPr lang="pl-PL"/>
          </a:p>
        </p:txBody>
      </p:sp>
    </p:spTree>
    <p:extLst>
      <p:ext uri="{BB962C8B-B14F-4D97-AF65-F5344CB8AC3E}">
        <p14:creationId xmlns:p14="http://schemas.microsoft.com/office/powerpoint/2010/main" val="186283797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963084" y="4406907"/>
            <a:ext cx="103632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3E8BA2C4-22B2-4818-8A5B-A968221414C4}" type="datetimeFigureOut">
              <a:rPr lang="pl-PL" smtClean="0"/>
              <a:t>29.07.2021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7FBE43D9-3E99-41FD-81F9-AA26877383D7}" type="slidenum">
              <a:rPr lang="pl-PL" smtClean="0"/>
              <a:t>‹#›</a:t>
            </a:fld>
            <a:endParaRPr lang="pl-PL"/>
          </a:p>
        </p:txBody>
      </p:sp>
    </p:spTree>
    <p:extLst>
      <p:ext uri="{BB962C8B-B14F-4D97-AF65-F5344CB8AC3E}">
        <p14:creationId xmlns:p14="http://schemas.microsoft.com/office/powerpoint/2010/main" val="338711528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3E8BA2C4-22B2-4818-8A5B-A968221414C4}" type="datetimeFigureOut">
              <a:rPr lang="pl-PL" smtClean="0"/>
              <a:t>29.07.2021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7FBE43D9-3E99-41FD-81F9-AA26877383D7}" type="slidenum">
              <a:rPr lang="pl-PL" smtClean="0"/>
              <a:t>‹#›</a:t>
            </a:fld>
            <a:endParaRPr lang="pl-PL"/>
          </a:p>
        </p:txBody>
      </p:sp>
    </p:spTree>
    <p:extLst>
      <p:ext uri="{BB962C8B-B14F-4D97-AF65-F5344CB8AC3E}">
        <p14:creationId xmlns:p14="http://schemas.microsoft.com/office/powerpoint/2010/main" val="247310172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3E8BA2C4-22B2-4818-8A5B-A968221414C4}" type="datetimeFigureOut">
              <a:rPr lang="pl-PL" smtClean="0"/>
              <a:t>29.07.2021</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7FBE43D9-3E99-41FD-81F9-AA26877383D7}" type="slidenum">
              <a:rPr lang="pl-PL" smtClean="0"/>
              <a:t>‹#›</a:t>
            </a:fld>
            <a:endParaRPr lang="pl-PL"/>
          </a:p>
        </p:txBody>
      </p:sp>
    </p:spTree>
    <p:extLst>
      <p:ext uri="{BB962C8B-B14F-4D97-AF65-F5344CB8AC3E}">
        <p14:creationId xmlns:p14="http://schemas.microsoft.com/office/powerpoint/2010/main" val="297938695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3E8BA2C4-22B2-4818-8A5B-A968221414C4}" type="datetimeFigureOut">
              <a:rPr lang="pl-PL" smtClean="0"/>
              <a:t>29.07.2021</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7FBE43D9-3E99-41FD-81F9-AA26877383D7}" type="slidenum">
              <a:rPr lang="pl-PL" smtClean="0"/>
              <a:t>‹#›</a:t>
            </a:fld>
            <a:endParaRPr lang="pl-PL"/>
          </a:p>
        </p:txBody>
      </p:sp>
    </p:spTree>
    <p:extLst>
      <p:ext uri="{BB962C8B-B14F-4D97-AF65-F5344CB8AC3E}">
        <p14:creationId xmlns:p14="http://schemas.microsoft.com/office/powerpoint/2010/main" val="3670888131"/>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3E8BA2C4-22B2-4818-8A5B-A968221414C4}" type="datetimeFigureOut">
              <a:rPr lang="pl-PL" smtClean="0"/>
              <a:t>29.07.2021</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7FBE43D9-3E99-41FD-81F9-AA26877383D7}" type="slidenum">
              <a:rPr lang="pl-PL" smtClean="0"/>
              <a:t>‹#›</a:t>
            </a:fld>
            <a:endParaRPr lang="pl-PL"/>
          </a:p>
        </p:txBody>
      </p:sp>
    </p:spTree>
    <p:extLst>
      <p:ext uri="{BB962C8B-B14F-4D97-AF65-F5344CB8AC3E}">
        <p14:creationId xmlns:p14="http://schemas.microsoft.com/office/powerpoint/2010/main" val="3070912433"/>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09603" y="273050"/>
            <a:ext cx="4011084"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3E8BA2C4-22B2-4818-8A5B-A968221414C4}" type="datetimeFigureOut">
              <a:rPr lang="pl-PL" smtClean="0"/>
              <a:t>29.07.2021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7FBE43D9-3E99-41FD-81F9-AA26877383D7}" type="slidenum">
              <a:rPr lang="pl-PL" smtClean="0"/>
              <a:t>‹#›</a:t>
            </a:fld>
            <a:endParaRPr lang="pl-PL"/>
          </a:p>
        </p:txBody>
      </p:sp>
    </p:spTree>
    <p:extLst>
      <p:ext uri="{BB962C8B-B14F-4D97-AF65-F5344CB8AC3E}">
        <p14:creationId xmlns:p14="http://schemas.microsoft.com/office/powerpoint/2010/main" val="63315565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2389717" y="4800600"/>
            <a:ext cx="73152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3E8BA2C4-22B2-4818-8A5B-A968221414C4}" type="datetimeFigureOut">
              <a:rPr lang="pl-PL" smtClean="0"/>
              <a:t>29.07.2021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7FBE43D9-3E99-41FD-81F9-AA26877383D7}" type="slidenum">
              <a:rPr lang="pl-PL" smtClean="0"/>
              <a:t>‹#›</a:t>
            </a:fld>
            <a:endParaRPr lang="pl-PL"/>
          </a:p>
        </p:txBody>
      </p:sp>
    </p:spTree>
    <p:extLst>
      <p:ext uri="{BB962C8B-B14F-4D97-AF65-F5344CB8AC3E}">
        <p14:creationId xmlns:p14="http://schemas.microsoft.com/office/powerpoint/2010/main" val="361318207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8BA2C4-22B2-4818-8A5B-A968221414C4}" type="datetimeFigureOut">
              <a:rPr lang="pl-PL" smtClean="0"/>
              <a:t>29.07.2021</a:t>
            </a:fld>
            <a:endParaRPr lang="pl-PL"/>
          </a:p>
        </p:txBody>
      </p:sp>
      <p:sp>
        <p:nvSpPr>
          <p:cNvPr id="5" name="Symbol zastępczy stopki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E43D9-3E99-41FD-81F9-AA26877383D7}" type="slidenum">
              <a:rPr lang="pl-PL" smtClean="0"/>
              <a:t>‹#›</a:t>
            </a:fld>
            <a:endParaRPr lang="pl-PL"/>
          </a:p>
        </p:txBody>
      </p:sp>
    </p:spTree>
    <p:extLst>
      <p:ext uri="{BB962C8B-B14F-4D97-AF65-F5344CB8AC3E}">
        <p14:creationId xmlns:p14="http://schemas.microsoft.com/office/powerpoint/2010/main" val="387460707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a:extLst>
              <a:ext uri="{FF2B5EF4-FFF2-40B4-BE49-F238E27FC236}">
                <a16:creationId xmlns:a16="http://schemas.microsoft.com/office/drawing/2014/main" id="{0180825C-0430-4FAC-A625-649348A599C0}"/>
              </a:ext>
            </a:extLst>
          </p:cNvPr>
          <p:cNvSpPr/>
          <p:nvPr/>
        </p:nvSpPr>
        <p:spPr>
          <a:xfrm>
            <a:off x="974558" y="5269834"/>
            <a:ext cx="6400800"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 52 388 29 87</a:t>
            </a:r>
            <a:br>
              <a:rPr lang="pl-PL" dirty="0">
                <a:solidFill>
                  <a:schemeClr val="tx2">
                    <a:lumMod val="50000"/>
                  </a:schemeClr>
                </a:solidFill>
              </a:rPr>
            </a:br>
            <a:r>
              <a:rPr lang="pl-PL" dirty="0">
                <a:solidFill>
                  <a:schemeClr val="tx2">
                    <a:lumMod val="50000"/>
                  </a:schemeClr>
                </a:solidFill>
              </a:rPr>
              <a:t>kom. 606 608 937 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pic>
        <p:nvPicPr>
          <p:cNvPr id="8" name="Picture 2" descr="C:\Users\ppp\Desktop\zgk zdjecia\slide1.jpg">
            <a:extLst>
              <a:ext uri="{FF2B5EF4-FFF2-40B4-BE49-F238E27FC236}">
                <a16:creationId xmlns:a16="http://schemas.microsoft.com/office/drawing/2014/main" id="{AD116EF8-A2DA-4CE3-B897-8216468DAD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9164" y="2072058"/>
            <a:ext cx="4862947" cy="2625991"/>
          </a:xfrm>
          <a:prstGeom prst="rect">
            <a:avLst/>
          </a:prstGeom>
          <a:noFill/>
          <a:ln cmpd="thickThin">
            <a:solidFill>
              <a:schemeClr val="tx1">
                <a:lumMod val="65000"/>
                <a:lumOff val="35000"/>
                <a:alpha val="60000"/>
              </a:schemeClr>
            </a:solidFill>
          </a:ln>
          <a:extLst>
            <a:ext uri="{909E8E84-426E-40DD-AFC4-6F175D3DCCD1}">
              <a14:hiddenFill xmlns:a14="http://schemas.microsoft.com/office/drawing/2010/main">
                <a:solidFill>
                  <a:srgbClr val="FFFFFF"/>
                </a:solidFill>
              </a14:hiddenFill>
            </a:ext>
          </a:extLst>
        </p:spPr>
      </p:pic>
      <p:sp>
        <p:nvSpPr>
          <p:cNvPr id="2" name="Prostokąt 1">
            <a:extLst>
              <a:ext uri="{FF2B5EF4-FFF2-40B4-BE49-F238E27FC236}">
                <a16:creationId xmlns:a16="http://schemas.microsoft.com/office/drawing/2014/main" id="{1959CDC4-94C6-4DB5-8ABE-06764ABA90C3}"/>
              </a:ext>
            </a:extLst>
          </p:cNvPr>
          <p:cNvSpPr/>
          <p:nvPr/>
        </p:nvSpPr>
        <p:spPr>
          <a:xfrm>
            <a:off x="3207027" y="733891"/>
            <a:ext cx="6096000" cy="1077218"/>
          </a:xfrm>
          <a:prstGeom prst="rect">
            <a:avLst/>
          </a:prstGeom>
        </p:spPr>
        <p:txBody>
          <a:bodyPr>
            <a:spAutoFit/>
          </a:bodyPr>
          <a:lstStyle/>
          <a:p>
            <a:pPr algn="ctr"/>
            <a:r>
              <a:rPr lang="pl-PL" sz="3200" b="1" dirty="0">
                <a:solidFill>
                  <a:schemeClr val="tx2"/>
                </a:solidFill>
                <a:effectLst>
                  <a:outerShdw blurRad="38100" dist="38100" dir="2700000" algn="tl">
                    <a:srgbClr val="000000">
                      <a:alpha val="43137"/>
                    </a:srgbClr>
                  </a:outerShdw>
                </a:effectLst>
              </a:rPr>
              <a:t>Zakład Gospodarki Komunalnej </a:t>
            </a:r>
            <a:br>
              <a:rPr lang="pl-PL" sz="3200" b="1" dirty="0">
                <a:solidFill>
                  <a:schemeClr val="tx2"/>
                </a:solidFill>
                <a:effectLst>
                  <a:outerShdw blurRad="38100" dist="38100" dir="2700000" algn="tl">
                    <a:srgbClr val="000000">
                      <a:alpha val="43137"/>
                    </a:srgbClr>
                  </a:outerShdw>
                </a:effectLst>
              </a:rPr>
            </a:br>
            <a:r>
              <a:rPr lang="pl-PL" sz="3200" b="1" dirty="0">
                <a:solidFill>
                  <a:schemeClr val="tx2"/>
                </a:solidFill>
                <a:effectLst>
                  <a:outerShdw blurRad="38100" dist="38100" dir="2700000" algn="tl">
                    <a:srgbClr val="000000">
                      <a:alpha val="43137"/>
                    </a:srgbClr>
                  </a:outerShdw>
                </a:effectLst>
              </a:rPr>
              <a:t>Sępólno Krajeńskie Sp. z o.o.</a:t>
            </a:r>
            <a:endParaRPr lang="pl-PL" sz="3200" dirty="0"/>
          </a:p>
        </p:txBody>
      </p:sp>
      <p:cxnSp>
        <p:nvCxnSpPr>
          <p:cNvPr id="9" name="Łącznik prosty 8">
            <a:extLst>
              <a:ext uri="{FF2B5EF4-FFF2-40B4-BE49-F238E27FC236}">
                <a16:creationId xmlns:a16="http://schemas.microsoft.com/office/drawing/2014/main" id="{9FF4333F-2A01-4A73-83A0-B0A330553EE3}"/>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0" name="Łącznik prosty 9">
            <a:extLst>
              <a:ext uri="{FF2B5EF4-FFF2-40B4-BE49-F238E27FC236}">
                <a16:creationId xmlns:a16="http://schemas.microsoft.com/office/drawing/2014/main" id="{64BB0FF7-3623-4985-916C-4C1AFCC026FD}"/>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1" name="Obraz 10">
            <a:extLst>
              <a:ext uri="{FF2B5EF4-FFF2-40B4-BE49-F238E27FC236}">
                <a16:creationId xmlns:a16="http://schemas.microsoft.com/office/drawing/2014/main" id="{4959AFBD-01B8-46CD-BF35-8DE3CF84C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Tree>
    <p:extLst>
      <p:ext uri="{BB962C8B-B14F-4D97-AF65-F5344CB8AC3E}">
        <p14:creationId xmlns:p14="http://schemas.microsoft.com/office/powerpoint/2010/main" val="2097242213"/>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1046747" y="5257802"/>
            <a:ext cx="6870032"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 52 388 29 87</a:t>
            </a:r>
            <a:br>
              <a:rPr lang="pl-PL" dirty="0">
                <a:solidFill>
                  <a:schemeClr val="tx2">
                    <a:lumMod val="50000"/>
                  </a:schemeClr>
                </a:solidFill>
              </a:rPr>
            </a:br>
            <a:r>
              <a:rPr lang="pl-PL" dirty="0">
                <a:solidFill>
                  <a:schemeClr val="tx2">
                    <a:lumMod val="50000"/>
                  </a:schemeClr>
                </a:solidFill>
              </a:rPr>
              <a:t>kom. 606 608 937 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545823" y="55924"/>
            <a:ext cx="10889071" cy="369332"/>
          </a:xfrm>
          <a:prstGeom prst="rect">
            <a:avLst/>
          </a:prstGeom>
        </p:spPr>
        <p:txBody>
          <a:bodyPr wrap="none">
            <a:spAutoFit/>
          </a:bodyPr>
          <a:lstStyle/>
          <a:p>
            <a:r>
              <a:rPr lang="pl-PL" b="1" dirty="0">
                <a:ln w="0"/>
                <a:solidFill>
                  <a:schemeClr val="accent1"/>
                </a:solidFill>
                <a:effectLst>
                  <a:outerShdw blurRad="38100" dist="25400" dir="5400000" algn="ctr" rotWithShape="0">
                    <a:srgbClr val="6E747A">
                      <a:alpha val="43000"/>
                    </a:srgbClr>
                  </a:outerShdw>
                </a:effectLst>
              </a:rPr>
              <a:t>- SPRAWOZDANIE ZGK SPÓŁKA Z O.O. W SĘPÓLNIE KRAJEŃSKIM ZA ROK 2020 ORAZ ZA I PÓŁROCZE 2021 ROKU -</a:t>
            </a:r>
          </a:p>
        </p:txBody>
      </p:sp>
      <p:sp>
        <p:nvSpPr>
          <p:cNvPr id="2" name="pole tekstowe 1">
            <a:extLst>
              <a:ext uri="{FF2B5EF4-FFF2-40B4-BE49-F238E27FC236}">
                <a16:creationId xmlns:a16="http://schemas.microsoft.com/office/drawing/2014/main" id="{01E8B0AF-4634-42DE-BE88-5B72C4F5454C}"/>
              </a:ext>
            </a:extLst>
          </p:cNvPr>
          <p:cNvSpPr txBox="1"/>
          <p:nvPr/>
        </p:nvSpPr>
        <p:spPr>
          <a:xfrm>
            <a:off x="935841" y="1002893"/>
            <a:ext cx="10074969" cy="3416320"/>
          </a:xfrm>
          <a:prstGeom prst="rect">
            <a:avLst/>
          </a:prstGeom>
          <a:noFill/>
        </p:spPr>
        <p:txBody>
          <a:bodyPr wrap="square" rtlCol="0">
            <a:spAutoFit/>
          </a:bodyPr>
          <a:lstStyle/>
          <a:p>
            <a:pPr lvl="0">
              <a:spcAft>
                <a:spcPts val="0"/>
              </a:spcAft>
              <a:tabLst>
                <a:tab pos="457200" algn="l"/>
              </a:tabLst>
            </a:pPr>
            <a:r>
              <a:rPr lang="pl-PL" b="1" i="1" dirty="0">
                <a:ea typeface="Times New Roman" panose="02020603050405020304" pitchFamily="18" charset="0"/>
              </a:rPr>
              <a:t>II.  Sytuacja w branży i gospodarce</a:t>
            </a:r>
            <a:endParaRPr lang="pl-PL" dirty="0">
              <a:ea typeface="Times New Roman" panose="02020603050405020304" pitchFamily="18" charset="0"/>
            </a:endParaRPr>
          </a:p>
          <a:p>
            <a:pPr marL="274320" indent="-274320">
              <a:spcAft>
                <a:spcPts val="0"/>
              </a:spcAft>
              <a:tabLst>
                <a:tab pos="274320" algn="l"/>
                <a:tab pos="449580" algn="l"/>
              </a:tabLst>
            </a:pPr>
            <a:r>
              <a:rPr lang="pl-PL" b="1" kern="0" dirty="0"/>
              <a:t> </a:t>
            </a:r>
            <a:endParaRPr lang="pl-PL" b="1" i="1" kern="0" dirty="0"/>
          </a:p>
          <a:p>
            <a:pPr marL="274320" indent="450215" algn="just">
              <a:tabLst>
                <a:tab pos="274320" algn="l"/>
                <a:tab pos="449580" algn="l"/>
              </a:tabLst>
            </a:pPr>
            <a:r>
              <a:rPr lang="pl-PL" kern="0" dirty="0"/>
              <a:t>Spółka jest przedsiębiorstwem lokalnym działającym na terenie jednej gminy w zakresie świadczenia usług dostawy wody, energii cieplnej, przesyłu i oczyszczania ścieków oraz wywozu nieczystości na rzecz mieszkańców gminy. W branżach tych na terenie działalności Spółki nie występuje konkurencja - występują warunki monopolu naturalnego. Uwarunkowania wywierające decydujący wpływ na działalność Spółki to ilość odbiorców podłączonych do sieci wodociągowej, kanalizacyjnej, ciepłowniczej oraz warunki atmosferyczne. Powyższe uzależnione jest od możliwości inwestycyjnych Spółki lub Gminy w zakresie rozbudowy sieci wodociągowej, kanalizacyjnej i ciepłowniczej oraz modernizacji istniejących źródeł produkcji wody i energii cieplnej. Pozostała działalność gospodarcza prowadzona jest na zasadach wolnorynkowych.</a:t>
            </a:r>
            <a:endParaRPr lang="pl-PL" b="1" i="1" kern="0" dirty="0"/>
          </a:p>
          <a:p>
            <a:pPr marL="274320" indent="450215" algn="just">
              <a:spcAft>
                <a:spcPts val="0"/>
              </a:spcAft>
              <a:tabLst>
                <a:tab pos="274320" algn="l"/>
                <a:tab pos="449580" algn="l"/>
              </a:tabLst>
            </a:pPr>
            <a:endParaRPr lang="pl-PL" dirty="0"/>
          </a:p>
        </p:txBody>
      </p:sp>
      <p:pic>
        <p:nvPicPr>
          <p:cNvPr id="9" name="Obraz 8">
            <a:extLst>
              <a:ext uri="{FF2B5EF4-FFF2-40B4-BE49-F238E27FC236}">
                <a16:creationId xmlns:a16="http://schemas.microsoft.com/office/drawing/2014/main" id="{DEE36254-2C1C-4E5B-8262-7D33E1C840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Tree>
    <p:extLst>
      <p:ext uri="{BB962C8B-B14F-4D97-AF65-F5344CB8AC3E}">
        <p14:creationId xmlns:p14="http://schemas.microsoft.com/office/powerpoint/2010/main" val="353017037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1034716" y="5257802"/>
            <a:ext cx="6797842"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 52 388 29 87</a:t>
            </a:r>
            <a:br>
              <a:rPr lang="pl-PL" dirty="0">
                <a:solidFill>
                  <a:schemeClr val="tx2">
                    <a:lumMod val="50000"/>
                  </a:schemeClr>
                </a:solidFill>
              </a:rPr>
            </a:br>
            <a:r>
              <a:rPr lang="pl-PL" dirty="0">
                <a:solidFill>
                  <a:schemeClr val="tx2">
                    <a:lumMod val="50000"/>
                  </a:schemeClr>
                </a:solidFill>
              </a:rPr>
              <a:t>kom. 606 608 937 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545823" y="55924"/>
            <a:ext cx="10889071" cy="369332"/>
          </a:xfrm>
          <a:prstGeom prst="rect">
            <a:avLst/>
          </a:prstGeom>
        </p:spPr>
        <p:txBody>
          <a:bodyPr wrap="none">
            <a:spAutoFit/>
          </a:bodyPr>
          <a:lstStyle/>
          <a:p>
            <a:r>
              <a:rPr lang="pl-PL" b="1" dirty="0">
                <a:ln w="0"/>
                <a:solidFill>
                  <a:schemeClr val="accent1"/>
                </a:solidFill>
                <a:effectLst>
                  <a:outerShdw blurRad="38100" dist="25400" dir="5400000" algn="ctr" rotWithShape="0">
                    <a:srgbClr val="6E747A">
                      <a:alpha val="43000"/>
                    </a:srgbClr>
                  </a:outerShdw>
                </a:effectLst>
              </a:rPr>
              <a:t>- SPRAWOZDANIE ZGK SPÓŁKA Z O.O. W SĘPÓLNIE KRAJEŃSKIM ZA ROK 2020 ORAZ ZA I PÓŁROCZE 2021 ROKU -</a:t>
            </a:r>
          </a:p>
        </p:txBody>
      </p:sp>
      <p:sp>
        <p:nvSpPr>
          <p:cNvPr id="2" name="pole tekstowe 1">
            <a:extLst>
              <a:ext uri="{FF2B5EF4-FFF2-40B4-BE49-F238E27FC236}">
                <a16:creationId xmlns:a16="http://schemas.microsoft.com/office/drawing/2014/main" id="{01E8B0AF-4634-42DE-BE88-5B72C4F5454C}"/>
              </a:ext>
            </a:extLst>
          </p:cNvPr>
          <p:cNvSpPr txBox="1"/>
          <p:nvPr/>
        </p:nvSpPr>
        <p:spPr>
          <a:xfrm>
            <a:off x="935841" y="1002893"/>
            <a:ext cx="10074969" cy="3970318"/>
          </a:xfrm>
          <a:prstGeom prst="rect">
            <a:avLst/>
          </a:prstGeom>
          <a:noFill/>
        </p:spPr>
        <p:txBody>
          <a:bodyPr wrap="square" rtlCol="0">
            <a:spAutoFit/>
          </a:bodyPr>
          <a:lstStyle/>
          <a:p>
            <a:pPr lvl="0">
              <a:spcAft>
                <a:spcPts val="0"/>
              </a:spcAft>
              <a:tabLst>
                <a:tab pos="457200" algn="l"/>
              </a:tabLst>
            </a:pPr>
            <a:r>
              <a:rPr lang="pl-PL" b="1" i="1" dirty="0">
                <a:ea typeface="Times New Roman" panose="02020603050405020304" pitchFamily="18" charset="0"/>
              </a:rPr>
              <a:t>III.  Produkcja, sprzedaż</a:t>
            </a:r>
            <a:endParaRPr lang="pl-PL" dirty="0">
              <a:ea typeface="Times New Roman" panose="02020603050405020304" pitchFamily="18" charset="0"/>
            </a:endParaRPr>
          </a:p>
          <a:p>
            <a:pPr>
              <a:spcAft>
                <a:spcPts val="0"/>
              </a:spcAft>
            </a:pPr>
            <a:r>
              <a:rPr lang="pl-PL" dirty="0">
                <a:ea typeface="Times New Roman" panose="02020603050405020304" pitchFamily="18" charset="0"/>
              </a:rPr>
              <a:t> </a:t>
            </a:r>
          </a:p>
          <a:p>
            <a:pPr indent="228600">
              <a:spcAft>
                <a:spcPts val="0"/>
              </a:spcAft>
            </a:pPr>
            <a:r>
              <a:rPr lang="pl-PL" dirty="0">
                <a:ea typeface="Times New Roman" panose="02020603050405020304" pitchFamily="18" charset="0"/>
              </a:rPr>
              <a:t>W omawianym okresie  Spółka stosowała następujące ceny:</a:t>
            </a:r>
          </a:p>
          <a:p>
            <a:pPr marL="342900" lvl="0" indent="-342900">
              <a:spcAft>
                <a:spcPts val="0"/>
              </a:spcAft>
              <a:buFont typeface="+mj-lt"/>
              <a:buAutoNum type="alphaLcParenR"/>
              <a:tabLst>
                <a:tab pos="457200" algn="l"/>
              </a:tabLst>
            </a:pPr>
            <a:r>
              <a:rPr lang="pl-PL" dirty="0">
                <a:ea typeface="Times New Roman" panose="02020603050405020304" pitchFamily="18" charset="0"/>
              </a:rPr>
              <a:t>urzędowe :</a:t>
            </a:r>
          </a:p>
          <a:p>
            <a:pPr marL="742950" lvl="1" indent="-285750" algn="just">
              <a:spcAft>
                <a:spcPts val="0"/>
              </a:spcAft>
              <a:buFont typeface="Symbol" panose="05050102010706020507" pitchFamily="18" charset="2"/>
              <a:buChar char=""/>
              <a:tabLst>
                <a:tab pos="914400" algn="l"/>
              </a:tabLst>
            </a:pPr>
            <a:r>
              <a:rPr lang="pl-PL" dirty="0">
                <a:ea typeface="Times New Roman" panose="02020603050405020304" pitchFamily="18" charset="0"/>
              </a:rPr>
              <a:t>ustalane przez organy rządowe – usługi badania i przeglądów technicznych pojazdów mechanicznych,</a:t>
            </a:r>
          </a:p>
          <a:p>
            <a:pPr marL="742950" lvl="1" indent="-285750">
              <a:spcAft>
                <a:spcPts val="0"/>
              </a:spcAft>
              <a:buFont typeface="Symbol" panose="05050102010706020507" pitchFamily="18" charset="2"/>
              <a:buChar char=""/>
              <a:tabLst>
                <a:tab pos="914400" algn="l"/>
              </a:tabLst>
            </a:pPr>
            <a:r>
              <a:rPr lang="pl-PL" dirty="0">
                <a:ea typeface="Times New Roman" panose="02020603050405020304" pitchFamily="18" charset="0"/>
              </a:rPr>
              <a:t>zatwierdzonych przez Burmistrza Sępolna Kraj. - stawki czynszu regulowanego za lokale mieszkalne, stawki opłat za lokale użytkowe,</a:t>
            </a:r>
          </a:p>
          <a:p>
            <a:pPr marL="342900" lvl="0" indent="-342900" algn="just">
              <a:spcAft>
                <a:spcPts val="0"/>
              </a:spcAft>
              <a:buFont typeface="+mj-lt"/>
              <a:buAutoNum type="alphaLcParenR"/>
              <a:tabLst>
                <a:tab pos="457200" algn="l"/>
              </a:tabLst>
            </a:pPr>
            <a:r>
              <a:rPr lang="pl-PL" dirty="0">
                <a:ea typeface="Times New Roman" panose="02020603050405020304" pitchFamily="18" charset="0"/>
              </a:rPr>
              <a:t>regulowane – ceny dostawy energii cieplnej stosowane były zgodnie z taryfą zatwierdzoną przez Urząd Regulacji Energetyki, ceny wody i ścieków stosowane były zgodnie z taryfą zatwierdzoną przez Państwowe Gospodarstwo Wodne Wody Polskie </a:t>
            </a:r>
          </a:p>
          <a:p>
            <a:pPr marL="342900" lvl="0" indent="-342900" algn="just">
              <a:spcAft>
                <a:spcPts val="0"/>
              </a:spcAft>
              <a:buFont typeface="+mj-lt"/>
              <a:buAutoNum type="alphaLcParenR"/>
              <a:tabLst>
                <a:tab pos="457200" algn="l"/>
              </a:tabLst>
            </a:pPr>
            <a:r>
              <a:rPr lang="pl-PL" dirty="0">
                <a:ea typeface="Times New Roman" panose="02020603050405020304" pitchFamily="18" charset="0"/>
              </a:rPr>
              <a:t>ceny na pozostałe usługi i produkty ustalane były na podstawie kalkulacji z uwzględnieniem poziomu cen obowiązujących na terenie działania Spółki</a:t>
            </a:r>
          </a:p>
          <a:p>
            <a:endParaRPr lang="pl-PL" dirty="0"/>
          </a:p>
        </p:txBody>
      </p:sp>
      <p:pic>
        <p:nvPicPr>
          <p:cNvPr id="9" name="Obraz 8">
            <a:extLst>
              <a:ext uri="{FF2B5EF4-FFF2-40B4-BE49-F238E27FC236}">
                <a16:creationId xmlns:a16="http://schemas.microsoft.com/office/drawing/2014/main" id="{57D3E649-FC53-40B9-BBFC-3901215BFD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Tree>
    <p:extLst>
      <p:ext uri="{BB962C8B-B14F-4D97-AF65-F5344CB8AC3E}">
        <p14:creationId xmlns:p14="http://schemas.microsoft.com/office/powerpoint/2010/main" val="343544517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1010652" y="5257801"/>
            <a:ext cx="6966285"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 52 388 29 87</a:t>
            </a:r>
            <a:br>
              <a:rPr lang="pl-PL" dirty="0">
                <a:solidFill>
                  <a:schemeClr val="tx2">
                    <a:lumMod val="50000"/>
                  </a:schemeClr>
                </a:solidFill>
              </a:rPr>
            </a:br>
            <a:r>
              <a:rPr lang="pl-PL" dirty="0">
                <a:solidFill>
                  <a:schemeClr val="tx2">
                    <a:lumMod val="50000"/>
                  </a:schemeClr>
                </a:solidFill>
              </a:rPr>
              <a:t>kom. 606 608 937 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545823" y="55924"/>
            <a:ext cx="10889071" cy="369332"/>
          </a:xfrm>
          <a:prstGeom prst="rect">
            <a:avLst/>
          </a:prstGeom>
        </p:spPr>
        <p:txBody>
          <a:bodyPr wrap="none">
            <a:spAutoFit/>
          </a:bodyPr>
          <a:lstStyle/>
          <a:p>
            <a:r>
              <a:rPr lang="pl-PL" b="1" dirty="0">
                <a:ln w="0"/>
                <a:solidFill>
                  <a:schemeClr val="accent1"/>
                </a:solidFill>
                <a:effectLst>
                  <a:outerShdw blurRad="38100" dist="25400" dir="5400000" algn="ctr" rotWithShape="0">
                    <a:srgbClr val="6E747A">
                      <a:alpha val="43000"/>
                    </a:srgbClr>
                  </a:outerShdw>
                </a:effectLst>
              </a:rPr>
              <a:t>- SPRAWOZDANIE ZGK SPÓŁKA Z O.O. W SĘPÓLNIE KRAJEŃSKIM ZA ROK 2020 ORAZ ZA I PÓŁROCZE 2021 ROKU -</a:t>
            </a:r>
          </a:p>
        </p:txBody>
      </p:sp>
      <p:pic>
        <p:nvPicPr>
          <p:cNvPr id="10" name="Obraz 9">
            <a:extLst>
              <a:ext uri="{FF2B5EF4-FFF2-40B4-BE49-F238E27FC236}">
                <a16:creationId xmlns:a16="http://schemas.microsoft.com/office/drawing/2014/main" id="{AAC4D1D6-07F6-491A-B3C4-18350E25E4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graphicFrame>
        <p:nvGraphicFramePr>
          <p:cNvPr id="9" name="Tabela 8">
            <a:extLst>
              <a:ext uri="{FF2B5EF4-FFF2-40B4-BE49-F238E27FC236}">
                <a16:creationId xmlns:a16="http://schemas.microsoft.com/office/drawing/2014/main" id="{BB7D1B08-3EF4-47E3-AE24-CB01D89C7A86}"/>
              </a:ext>
            </a:extLst>
          </p:cNvPr>
          <p:cNvGraphicFramePr>
            <a:graphicFrameLocks noGrp="1"/>
          </p:cNvGraphicFramePr>
          <p:nvPr>
            <p:extLst>
              <p:ext uri="{D42A27DB-BD31-4B8C-83A1-F6EECF244321}">
                <p14:modId xmlns:p14="http://schemas.microsoft.com/office/powerpoint/2010/main" val="261021772"/>
              </p:ext>
            </p:extLst>
          </p:nvPr>
        </p:nvGraphicFramePr>
        <p:xfrm>
          <a:off x="861764" y="661737"/>
          <a:ext cx="9653085" cy="3665609"/>
        </p:xfrm>
        <a:graphic>
          <a:graphicData uri="http://schemas.openxmlformats.org/drawingml/2006/table">
            <a:tbl>
              <a:tblPr firstRow="1" firstCol="1" bandRow="1" bandCol="1">
                <a:tableStyleId>{5C22544A-7EE6-4342-B048-85BDC9FD1C3A}</a:tableStyleId>
              </a:tblPr>
              <a:tblGrid>
                <a:gridCol w="4131973">
                  <a:extLst>
                    <a:ext uri="{9D8B030D-6E8A-4147-A177-3AD203B41FA5}">
                      <a16:colId xmlns:a16="http://schemas.microsoft.com/office/drawing/2014/main" val="20000"/>
                    </a:ext>
                  </a:extLst>
                </a:gridCol>
                <a:gridCol w="1665436">
                  <a:extLst>
                    <a:ext uri="{9D8B030D-6E8A-4147-A177-3AD203B41FA5}">
                      <a16:colId xmlns:a16="http://schemas.microsoft.com/office/drawing/2014/main" val="20001"/>
                    </a:ext>
                  </a:extLst>
                </a:gridCol>
                <a:gridCol w="1907452">
                  <a:extLst>
                    <a:ext uri="{9D8B030D-6E8A-4147-A177-3AD203B41FA5}">
                      <a16:colId xmlns:a16="http://schemas.microsoft.com/office/drawing/2014/main" val="20002"/>
                    </a:ext>
                  </a:extLst>
                </a:gridCol>
                <a:gridCol w="1948224">
                  <a:extLst>
                    <a:ext uri="{9D8B030D-6E8A-4147-A177-3AD203B41FA5}">
                      <a16:colId xmlns:a16="http://schemas.microsoft.com/office/drawing/2014/main" val="20003"/>
                    </a:ext>
                  </a:extLst>
                </a:gridCol>
              </a:tblGrid>
              <a:tr h="254269">
                <a:tc>
                  <a:txBody>
                    <a:bodyPr/>
                    <a:lstStyle/>
                    <a:p>
                      <a:pPr algn="ctr">
                        <a:spcAft>
                          <a:spcPts val="0"/>
                        </a:spcAft>
                      </a:pPr>
                      <a:r>
                        <a:rPr lang="pl-PL" sz="1200" dirty="0">
                          <a:effectLst/>
                        </a:rPr>
                        <a:t>W y s z c z e g ó l n i e n i e</a:t>
                      </a:r>
                      <a:endParaRPr lang="pl-PL" sz="1000" dirty="0">
                        <a:effectLst/>
                        <a:latin typeface="Times New Roman" panose="02020603050405020304" pitchFamily="18" charset="0"/>
                        <a:ea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L="548640" indent="-548640" algn="ctr">
                        <a:spcAft>
                          <a:spcPts val="0"/>
                        </a:spcAft>
                        <a:tabLst>
                          <a:tab pos="548640" algn="l"/>
                          <a:tab pos="449580" algn="l"/>
                        </a:tabLst>
                      </a:pPr>
                      <a:r>
                        <a:rPr lang="pl-PL" sz="1200" b="1" i="0" dirty="0">
                          <a:effectLst/>
                          <a:latin typeface="+mn-lt"/>
                        </a:rPr>
                        <a:t>J.m.</a:t>
                      </a:r>
                      <a:endParaRPr lang="pl-PL" sz="1200" b="1" i="1" dirty="0">
                        <a:effectLst/>
                        <a:latin typeface="Times New Roman" panose="02020603050405020304" pitchFamily="18" charset="0"/>
                      </a:endParaRPr>
                    </a:p>
                  </a:txBody>
                  <a:tcPr marL="44451" marR="44451" marT="0" marB="0"/>
                </a:tc>
                <a:tc>
                  <a:txBody>
                    <a:bodyPr/>
                    <a:lstStyle/>
                    <a:p>
                      <a:pPr algn="ctr">
                        <a:spcAft>
                          <a:spcPts val="0"/>
                        </a:spcAft>
                      </a:pPr>
                      <a:r>
                        <a:rPr lang="pl-PL" sz="1200" dirty="0">
                          <a:effectLst/>
                          <a:latin typeface="+mn-lt"/>
                          <a:ea typeface="Times New Roman" panose="02020603050405020304" pitchFamily="18" charset="0"/>
                        </a:rPr>
                        <a:t>31.12.2020</a:t>
                      </a:r>
                    </a:p>
                  </a:txBody>
                  <a:tcPr marL="44451" marR="44451" marT="0" marB="0"/>
                </a:tc>
                <a:tc>
                  <a:txBody>
                    <a:bodyPr/>
                    <a:lstStyle/>
                    <a:p>
                      <a:pPr algn="ctr">
                        <a:spcAft>
                          <a:spcPts val="0"/>
                        </a:spcAft>
                      </a:pPr>
                      <a:r>
                        <a:rPr lang="pl-PL" sz="1200">
                          <a:effectLst/>
                        </a:rPr>
                        <a:t>30.06.2021</a:t>
                      </a:r>
                      <a:endParaRPr lang="pl-PL" sz="1000" dirty="0">
                        <a:effectLst/>
                        <a:latin typeface="Times New Roman" panose="02020603050405020304" pitchFamily="18" charset="0"/>
                        <a:ea typeface="Times New Roman" panose="02020603050405020304" pitchFamily="18" charset="0"/>
                      </a:endParaRPr>
                    </a:p>
                  </a:txBody>
                  <a:tcPr marL="44451" marR="44451" marT="0" marB="0"/>
                </a:tc>
                <a:extLst>
                  <a:ext uri="{0D108BD9-81ED-4DB2-BD59-A6C34878D82A}">
                    <a16:rowId xmlns:a16="http://schemas.microsoft.com/office/drawing/2014/main" val="10000"/>
                  </a:ext>
                </a:extLst>
              </a:tr>
              <a:tr h="206140">
                <a:tc>
                  <a:txBody>
                    <a:bodyPr/>
                    <a:lstStyle/>
                    <a:p>
                      <a:pPr algn="ctr">
                        <a:spcAft>
                          <a:spcPts val="0"/>
                        </a:spcAft>
                      </a:pPr>
                      <a:r>
                        <a:rPr lang="pl-PL" sz="1000" dirty="0">
                          <a:effectLst/>
                          <a:latin typeface="Times New Roman" panose="02020603050405020304" pitchFamily="18" charset="0"/>
                          <a:ea typeface="Times New Roman" panose="02020603050405020304" pitchFamily="18" charset="0"/>
                        </a:rPr>
                        <a:t>1.</a:t>
                      </a: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L="548640" indent="-548640" algn="ctr">
                        <a:spcAft>
                          <a:spcPts val="0"/>
                        </a:spcAft>
                        <a:tabLst>
                          <a:tab pos="548640" algn="l"/>
                          <a:tab pos="449580" algn="l"/>
                        </a:tabLst>
                      </a:pPr>
                      <a:r>
                        <a:rPr lang="pl-PL" sz="1200" dirty="0">
                          <a:effectLst/>
                          <a:latin typeface="+mn-lt"/>
                        </a:rPr>
                        <a:t>2.</a:t>
                      </a:r>
                      <a:endParaRPr lang="pl-PL" sz="1200" b="1" i="1" dirty="0">
                        <a:effectLst/>
                        <a:latin typeface="+mn-lt"/>
                      </a:endParaRPr>
                    </a:p>
                  </a:txBody>
                  <a:tcPr marL="44451" marR="44451"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algn="ctr">
                        <a:spcAft>
                          <a:spcPts val="0"/>
                        </a:spcAft>
                      </a:pPr>
                      <a:r>
                        <a:rPr lang="pl-PL" sz="1200" dirty="0">
                          <a:effectLst/>
                          <a:latin typeface="+mn-lt"/>
                        </a:rPr>
                        <a:t>3.</a:t>
                      </a:r>
                      <a:endParaRPr lang="pl-PL" sz="1200" dirty="0">
                        <a:effectLst/>
                        <a:latin typeface="+mn-lt"/>
                        <a:ea typeface="Times New Roman" panose="02020603050405020304" pitchFamily="18" charset="0"/>
                      </a:endParaRPr>
                    </a:p>
                  </a:txBody>
                  <a:tcPr marL="44451" marR="44451"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548640" indent="-548640" algn="ctr">
                        <a:spcAft>
                          <a:spcPts val="0"/>
                        </a:spcAft>
                        <a:tabLst>
                          <a:tab pos="548640" algn="l"/>
                          <a:tab pos="449580" algn="l"/>
                        </a:tabLst>
                      </a:pPr>
                      <a:r>
                        <a:rPr lang="pl-PL" sz="1200" dirty="0">
                          <a:effectLst/>
                          <a:latin typeface="+mn-lt"/>
                        </a:rPr>
                        <a:t>4.</a:t>
                      </a:r>
                      <a:endParaRPr lang="pl-PL" sz="1200" b="1" i="1" dirty="0">
                        <a:effectLst/>
                        <a:latin typeface="+mn-lt"/>
                      </a:endParaRPr>
                    </a:p>
                  </a:txBody>
                  <a:tcPr marL="44451" marR="44451"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1"/>
                  </a:ext>
                </a:extLst>
              </a:tr>
              <a:tr h="206140">
                <a:tc>
                  <a:txBody>
                    <a:bodyPr/>
                    <a:lstStyle/>
                    <a:p>
                      <a:pPr marL="0" lvl="0" indent="0" algn="l">
                        <a:spcAft>
                          <a:spcPts val="0"/>
                        </a:spcAft>
                        <a:buFont typeface="+mj-lt"/>
                        <a:buNone/>
                        <a:tabLst>
                          <a:tab pos="180340" algn="l"/>
                        </a:tabLst>
                      </a:pPr>
                      <a:r>
                        <a:rPr lang="pl-PL" sz="1000" baseline="0" dirty="0">
                          <a:effectLst/>
                        </a:rPr>
                        <a:t>    WYROBY I USŁUGI, w tym:</a:t>
                      </a:r>
                      <a:endParaRPr lang="pl-PL" sz="1000" baseline="0" dirty="0">
                        <a:effectLst/>
                        <a:latin typeface="Times New Roman" panose="02020603050405020304" pitchFamily="18" charset="0"/>
                        <a:ea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L="193040" marR="200025" indent="0" algn="ctr" defTabSz="914400" rtl="0" eaLnBrk="1" fontAlgn="auto" latinLnBrk="0" hangingPunct="1">
                        <a:lnSpc>
                          <a:spcPct val="100000"/>
                        </a:lnSpc>
                        <a:spcBef>
                          <a:spcPts val="0"/>
                        </a:spcBef>
                        <a:spcAft>
                          <a:spcPts val="0"/>
                        </a:spcAft>
                        <a:buClrTx/>
                        <a:buSzTx/>
                        <a:buFontTx/>
                        <a:buNone/>
                        <a:tabLst/>
                        <a:defRPr/>
                      </a:pPr>
                      <a:endParaRPr lang="pl-PL" sz="1200" dirty="0">
                        <a:effectLst/>
                        <a:latin typeface="+mn-lt"/>
                        <a:ea typeface="Times New Roman" panose="02020603050405020304" pitchFamily="18" charset="0"/>
                      </a:endParaRPr>
                    </a:p>
                    <a:p>
                      <a:pPr marL="193040" marR="200025" algn="ctr">
                        <a:spcAft>
                          <a:spcPts val="0"/>
                        </a:spcAft>
                      </a:pP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3"/>
                  </a:ext>
                </a:extLst>
              </a:tr>
              <a:tr h="287291">
                <a:tc>
                  <a:txBody>
                    <a:bodyPr/>
                    <a:lstStyle/>
                    <a:p>
                      <a:pPr marL="0" lvl="0" indent="0" algn="l">
                        <a:spcAft>
                          <a:spcPts val="0"/>
                        </a:spcAft>
                        <a:buFont typeface="+mj-lt"/>
                        <a:buNone/>
                        <a:tabLst>
                          <a:tab pos="270510" algn="l"/>
                        </a:tabLst>
                      </a:pPr>
                      <a:r>
                        <a:rPr lang="pl-PL" sz="1000" baseline="0" dirty="0">
                          <a:effectLst/>
                          <a:latin typeface="+mn-lt"/>
                          <a:ea typeface="+mn-ea"/>
                        </a:rPr>
                        <a:t>        Wodociągi i kanalizacja</a:t>
                      </a:r>
                      <a:endParaRPr lang="pl-PL" sz="1000" baseline="0" dirty="0">
                        <a:effectLst/>
                        <a:latin typeface="Times New Roman" panose="02020603050405020304" pitchFamily="18" charset="0"/>
                        <a:ea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L="193040" marR="200025" algn="ctr">
                        <a:spcAft>
                          <a:spcPts val="0"/>
                        </a:spcAft>
                      </a:pPr>
                      <a:r>
                        <a:rPr lang="pl-PL" sz="1200" dirty="0">
                          <a:effectLst/>
                          <a:latin typeface="+mn-lt"/>
                          <a:ea typeface="Times New Roman" panose="02020603050405020304" pitchFamily="18" charset="0"/>
                        </a:rPr>
                        <a:t>tys.</a:t>
                      </a:r>
                      <a:r>
                        <a:rPr lang="pl-PL" sz="1200" baseline="0" dirty="0">
                          <a:effectLst/>
                          <a:latin typeface="+mn-lt"/>
                          <a:ea typeface="Times New Roman" panose="02020603050405020304" pitchFamily="18" charset="0"/>
                        </a:rPr>
                        <a:t> zł</a:t>
                      </a:r>
                    </a:p>
                    <a:p>
                      <a:pPr marL="193040" marR="200025" algn="ctr">
                        <a:spcAft>
                          <a:spcPts val="0"/>
                        </a:spcAft>
                      </a:pP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ea typeface="Times New Roman" panose="02020603050405020304" pitchFamily="18" charset="0"/>
                        </a:rPr>
                        <a:t>6 929,6</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200" dirty="0">
                          <a:effectLst/>
                          <a:latin typeface="+mn-lt"/>
                          <a:ea typeface="Times New Roman" panose="02020603050405020304" pitchFamily="18" charset="0"/>
                        </a:rPr>
                        <a:t>3 259,4</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4"/>
                  </a:ext>
                </a:extLst>
              </a:tr>
              <a:tr h="412280">
                <a:tc>
                  <a:txBody>
                    <a:bodyPr/>
                    <a:lstStyle/>
                    <a:p>
                      <a:pPr marL="231140" algn="l">
                        <a:spcAft>
                          <a:spcPts val="0"/>
                        </a:spcAft>
                      </a:pPr>
                      <a:r>
                        <a:rPr lang="pl-PL" sz="1000" baseline="0" dirty="0">
                          <a:effectLst/>
                          <a:latin typeface="+mn-lt"/>
                          <a:ea typeface="+mn-ea"/>
                        </a:rPr>
                        <a:t>Energetyka Cieplna</a:t>
                      </a:r>
                      <a:endParaRPr lang="pl-PL" sz="1000" baseline="0" dirty="0">
                        <a:effectLst/>
                        <a:latin typeface="Times New Roman" panose="02020603050405020304" pitchFamily="18" charset="0"/>
                        <a:ea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L="193040" marR="200025" indent="0" algn="ctr" defTabSz="914400" rtl="0" eaLnBrk="1" fontAlgn="auto" latinLnBrk="0" hangingPunct="1">
                        <a:lnSpc>
                          <a:spcPct val="100000"/>
                        </a:lnSpc>
                        <a:spcBef>
                          <a:spcPts val="0"/>
                        </a:spcBef>
                        <a:spcAft>
                          <a:spcPts val="0"/>
                        </a:spcAft>
                        <a:buClrTx/>
                        <a:buSzTx/>
                        <a:buFontTx/>
                        <a:buNone/>
                        <a:tabLst/>
                        <a:defRPr/>
                      </a:pPr>
                      <a:r>
                        <a:rPr lang="pl-PL" sz="1200" dirty="0">
                          <a:effectLst/>
                          <a:latin typeface="+mn-lt"/>
                          <a:ea typeface="Times New Roman" panose="02020603050405020304" pitchFamily="18" charset="0"/>
                        </a:rPr>
                        <a:t>tys.</a:t>
                      </a:r>
                      <a:r>
                        <a:rPr lang="pl-PL" sz="1200" baseline="0" dirty="0">
                          <a:effectLst/>
                          <a:latin typeface="+mn-lt"/>
                          <a:ea typeface="Times New Roman" panose="02020603050405020304" pitchFamily="18" charset="0"/>
                        </a:rPr>
                        <a:t> zł</a:t>
                      </a:r>
                      <a:endParaRPr lang="pl-PL" sz="1200" dirty="0">
                        <a:effectLst/>
                        <a:latin typeface="+mn-lt"/>
                        <a:ea typeface="Times New Roman" panose="02020603050405020304" pitchFamily="18" charset="0"/>
                      </a:endParaRPr>
                    </a:p>
                    <a:p>
                      <a:pPr marL="193040" marR="200025" algn="ctr">
                        <a:spcAft>
                          <a:spcPts val="0"/>
                        </a:spcAft>
                      </a:pP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ea typeface="Times New Roman" panose="02020603050405020304" pitchFamily="18" charset="0"/>
                        </a:rPr>
                        <a:t>2 458,9</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200" dirty="0">
                          <a:effectLst/>
                          <a:latin typeface="+mn-lt"/>
                          <a:ea typeface="Times New Roman" panose="02020603050405020304" pitchFamily="18" charset="0"/>
                        </a:rPr>
                        <a:t>1 605,1</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5"/>
                  </a:ext>
                </a:extLst>
              </a:tr>
              <a:tr h="412280">
                <a:tc>
                  <a:txBody>
                    <a:bodyPr/>
                    <a:lstStyle/>
                    <a:p>
                      <a:pPr marL="0" lvl="0" indent="0" algn="l">
                        <a:spcAft>
                          <a:spcPts val="0"/>
                        </a:spcAft>
                        <a:buFont typeface="+mj-lt"/>
                        <a:buNone/>
                        <a:tabLst>
                          <a:tab pos="270510" algn="l"/>
                        </a:tabLst>
                      </a:pPr>
                      <a:r>
                        <a:rPr lang="pl-PL" sz="1000" baseline="0" dirty="0">
                          <a:effectLst/>
                          <a:latin typeface="+mn-lt"/>
                          <a:ea typeface="+mn-ea"/>
                        </a:rPr>
                        <a:t>       Gospodarka Mieszkaniowa</a:t>
                      </a:r>
                      <a:endParaRPr lang="pl-PL" sz="1000" baseline="0" dirty="0">
                        <a:effectLst/>
                        <a:latin typeface="Times New Roman" panose="02020603050405020304" pitchFamily="18" charset="0"/>
                        <a:ea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L="193040" marR="200025" indent="0" algn="ctr" defTabSz="914400" rtl="0" eaLnBrk="1" fontAlgn="auto" latinLnBrk="0" hangingPunct="1">
                        <a:lnSpc>
                          <a:spcPct val="100000"/>
                        </a:lnSpc>
                        <a:spcBef>
                          <a:spcPts val="0"/>
                        </a:spcBef>
                        <a:spcAft>
                          <a:spcPts val="0"/>
                        </a:spcAft>
                        <a:buClrTx/>
                        <a:buSzTx/>
                        <a:buFontTx/>
                        <a:buNone/>
                        <a:tabLst/>
                        <a:defRPr/>
                      </a:pPr>
                      <a:r>
                        <a:rPr lang="pl-PL" sz="1200" dirty="0">
                          <a:effectLst/>
                          <a:latin typeface="+mn-lt"/>
                          <a:ea typeface="Times New Roman" panose="02020603050405020304" pitchFamily="18" charset="0"/>
                        </a:rPr>
                        <a:t>tys.</a:t>
                      </a:r>
                      <a:r>
                        <a:rPr lang="pl-PL" sz="1200" baseline="0" dirty="0">
                          <a:effectLst/>
                          <a:latin typeface="+mn-lt"/>
                          <a:ea typeface="Times New Roman" panose="02020603050405020304" pitchFamily="18" charset="0"/>
                        </a:rPr>
                        <a:t> zł</a:t>
                      </a:r>
                      <a:endParaRPr lang="pl-PL" sz="1200" dirty="0">
                        <a:effectLst/>
                        <a:latin typeface="+mn-lt"/>
                        <a:ea typeface="Times New Roman" panose="02020603050405020304" pitchFamily="18" charset="0"/>
                      </a:endParaRPr>
                    </a:p>
                    <a:p>
                      <a:pPr marL="193040" marR="200025" algn="ctr">
                        <a:spcAft>
                          <a:spcPts val="0"/>
                        </a:spcAft>
                      </a:pP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ea typeface="Times New Roman" panose="02020603050405020304" pitchFamily="18" charset="0"/>
                        </a:rPr>
                        <a:t>1 087,8</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200" dirty="0">
                          <a:effectLst/>
                          <a:latin typeface="+mn-lt"/>
                          <a:ea typeface="Times New Roman" panose="02020603050405020304" pitchFamily="18" charset="0"/>
                        </a:rPr>
                        <a:t>601,4</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6"/>
                  </a:ext>
                </a:extLst>
              </a:tr>
              <a:tr h="412280">
                <a:tc>
                  <a:txBody>
                    <a:bodyPr/>
                    <a:lstStyle/>
                    <a:p>
                      <a:pPr marL="342900" indent="-114300" algn="l">
                        <a:spcAft>
                          <a:spcPts val="0"/>
                        </a:spcAft>
                        <a:tabLst>
                          <a:tab pos="548640" algn="l"/>
                          <a:tab pos="342900" algn="l"/>
                        </a:tabLst>
                      </a:pPr>
                      <a:r>
                        <a:rPr lang="pl-PL" sz="1000" b="1" i="0" baseline="0" dirty="0">
                          <a:effectLst/>
                          <a:latin typeface="+mn-lt"/>
                        </a:rPr>
                        <a:t>Wydział Usług Handlowych</a:t>
                      </a:r>
                      <a:endParaRPr lang="pl-PL" sz="1000" b="1" i="1" baseline="0" dirty="0">
                        <a:effectLst/>
                        <a:latin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L="193040" marR="200025" indent="0" algn="ctr" defTabSz="914400" rtl="0" eaLnBrk="1" fontAlgn="auto" latinLnBrk="0" hangingPunct="1">
                        <a:lnSpc>
                          <a:spcPct val="100000"/>
                        </a:lnSpc>
                        <a:spcBef>
                          <a:spcPts val="0"/>
                        </a:spcBef>
                        <a:spcAft>
                          <a:spcPts val="0"/>
                        </a:spcAft>
                        <a:buClrTx/>
                        <a:buSzTx/>
                        <a:buFontTx/>
                        <a:buNone/>
                        <a:tabLst/>
                        <a:defRPr/>
                      </a:pPr>
                      <a:r>
                        <a:rPr lang="pl-PL" sz="1200" dirty="0">
                          <a:effectLst/>
                          <a:latin typeface="+mn-lt"/>
                          <a:ea typeface="Times New Roman" panose="02020603050405020304" pitchFamily="18" charset="0"/>
                        </a:rPr>
                        <a:t>tys.</a:t>
                      </a:r>
                      <a:r>
                        <a:rPr lang="pl-PL" sz="1200" baseline="0" dirty="0">
                          <a:effectLst/>
                          <a:latin typeface="+mn-lt"/>
                          <a:ea typeface="Times New Roman" panose="02020603050405020304" pitchFamily="18" charset="0"/>
                        </a:rPr>
                        <a:t> zł</a:t>
                      </a:r>
                      <a:endParaRPr lang="pl-PL" sz="1200" dirty="0">
                        <a:effectLst/>
                        <a:latin typeface="+mn-lt"/>
                        <a:ea typeface="Times New Roman" panose="02020603050405020304" pitchFamily="18" charset="0"/>
                      </a:endParaRPr>
                    </a:p>
                    <a:p>
                      <a:pPr marL="193040" marR="200025" algn="ctr">
                        <a:spcAft>
                          <a:spcPts val="0"/>
                        </a:spcAft>
                      </a:pP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ea typeface="Times New Roman" panose="02020603050405020304" pitchFamily="18" charset="0"/>
                        </a:rPr>
                        <a:t>6 687,5</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200" dirty="0">
                          <a:effectLst/>
                          <a:latin typeface="+mn-lt"/>
                          <a:ea typeface="Times New Roman" panose="02020603050405020304" pitchFamily="18" charset="0"/>
                        </a:rPr>
                        <a:t>4 896,7</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8"/>
                  </a:ext>
                </a:extLst>
              </a:tr>
              <a:tr h="412280">
                <a:tc>
                  <a:txBody>
                    <a:bodyPr/>
                    <a:lstStyle/>
                    <a:p>
                      <a:pPr marL="270510" indent="-548640" algn="l">
                        <a:spcAft>
                          <a:spcPts val="0"/>
                        </a:spcAft>
                        <a:tabLst>
                          <a:tab pos="548640" algn="l"/>
                          <a:tab pos="449580" algn="l"/>
                        </a:tabLst>
                      </a:pPr>
                      <a:r>
                        <a:rPr lang="pl-PL" sz="1000" baseline="0" dirty="0">
                          <a:effectLst/>
                        </a:rPr>
                        <a:t>            Ogółem przychody ze sprzedaży       </a:t>
                      </a:r>
                      <a:endParaRPr lang="pl-PL" sz="1000" b="1" i="1" baseline="0" dirty="0">
                        <a:effectLst/>
                        <a:latin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L="193040" marR="200025" indent="0" algn="ctr" defTabSz="914400" rtl="0" eaLnBrk="1" fontAlgn="auto" latinLnBrk="0" hangingPunct="1">
                        <a:lnSpc>
                          <a:spcPct val="100000"/>
                        </a:lnSpc>
                        <a:spcBef>
                          <a:spcPts val="0"/>
                        </a:spcBef>
                        <a:spcAft>
                          <a:spcPts val="0"/>
                        </a:spcAft>
                        <a:buClrTx/>
                        <a:buSzTx/>
                        <a:buFontTx/>
                        <a:buNone/>
                        <a:tabLst/>
                        <a:defRPr/>
                      </a:pPr>
                      <a:r>
                        <a:rPr lang="pl-PL" sz="1200" dirty="0">
                          <a:effectLst/>
                          <a:latin typeface="+mn-lt"/>
                          <a:ea typeface="Times New Roman" panose="02020603050405020304" pitchFamily="18" charset="0"/>
                        </a:rPr>
                        <a:t>tys.</a:t>
                      </a:r>
                      <a:r>
                        <a:rPr lang="pl-PL" sz="1200" baseline="0" dirty="0">
                          <a:effectLst/>
                          <a:latin typeface="+mn-lt"/>
                          <a:ea typeface="Times New Roman" panose="02020603050405020304" pitchFamily="18" charset="0"/>
                        </a:rPr>
                        <a:t> zł</a:t>
                      </a:r>
                      <a:endParaRPr lang="pl-PL" sz="1200" dirty="0">
                        <a:effectLst/>
                        <a:latin typeface="+mn-lt"/>
                        <a:ea typeface="Times New Roman" panose="02020603050405020304" pitchFamily="18" charset="0"/>
                      </a:endParaRPr>
                    </a:p>
                    <a:p>
                      <a:pPr marL="193040" marR="200025" algn="ctr">
                        <a:spcAft>
                          <a:spcPts val="0"/>
                        </a:spcAft>
                      </a:pP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ea typeface="Times New Roman" panose="02020603050405020304" pitchFamily="18" charset="0"/>
                        </a:rPr>
                        <a:t>17 163,8</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200" dirty="0">
                          <a:effectLst/>
                          <a:latin typeface="+mn-lt"/>
                          <a:ea typeface="Times New Roman" panose="02020603050405020304" pitchFamily="18" charset="0"/>
                        </a:rPr>
                        <a:t>10 362,6</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0"/>
                  </a:ext>
                </a:extLst>
              </a:tr>
              <a:tr h="412280">
                <a:tc>
                  <a:txBody>
                    <a:bodyPr/>
                    <a:lstStyle/>
                    <a:p>
                      <a:pPr marL="270510" indent="-180340" algn="l">
                        <a:spcAft>
                          <a:spcPts val="0"/>
                        </a:spcAft>
                        <a:tabLst>
                          <a:tab pos="548640" algn="l"/>
                          <a:tab pos="228600" algn="l"/>
                        </a:tabLst>
                      </a:pPr>
                      <a:r>
                        <a:rPr lang="pl-PL" sz="1000" b="1" i="1" baseline="0" dirty="0">
                          <a:effectLst/>
                          <a:latin typeface="Times New Roman" panose="02020603050405020304" pitchFamily="18" charset="0"/>
                        </a:rPr>
                        <a:t>       </a:t>
                      </a:r>
                      <a:r>
                        <a:rPr lang="pl-PL" sz="1000" b="1" i="0" baseline="0" dirty="0">
                          <a:effectLst/>
                          <a:latin typeface="Times New Roman" panose="02020603050405020304" pitchFamily="18" charset="0"/>
                        </a:rPr>
                        <a:t>Koszt  własny sprzedaży</a:t>
                      </a:r>
                      <a:endParaRPr lang="pl-PL" sz="1000" b="1" i="1" baseline="0" dirty="0">
                        <a:effectLst/>
                        <a:latin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L="193040" marR="200025" indent="0" algn="ctr" defTabSz="914400" rtl="0" eaLnBrk="1" fontAlgn="auto" latinLnBrk="0" hangingPunct="1">
                        <a:lnSpc>
                          <a:spcPct val="100000"/>
                        </a:lnSpc>
                        <a:spcBef>
                          <a:spcPts val="0"/>
                        </a:spcBef>
                        <a:spcAft>
                          <a:spcPts val="0"/>
                        </a:spcAft>
                        <a:buClrTx/>
                        <a:buSzTx/>
                        <a:buFontTx/>
                        <a:buNone/>
                        <a:tabLst/>
                        <a:defRPr/>
                      </a:pPr>
                      <a:r>
                        <a:rPr lang="pl-PL" sz="1200" dirty="0">
                          <a:effectLst/>
                          <a:latin typeface="+mn-lt"/>
                          <a:ea typeface="Times New Roman" panose="02020603050405020304" pitchFamily="18" charset="0"/>
                        </a:rPr>
                        <a:t>tys.</a:t>
                      </a:r>
                      <a:r>
                        <a:rPr lang="pl-PL" sz="1200" baseline="0" dirty="0">
                          <a:effectLst/>
                          <a:latin typeface="+mn-lt"/>
                          <a:ea typeface="Times New Roman" panose="02020603050405020304" pitchFamily="18" charset="0"/>
                        </a:rPr>
                        <a:t> zł</a:t>
                      </a:r>
                      <a:endParaRPr lang="pl-PL" sz="1200" dirty="0">
                        <a:effectLst/>
                        <a:latin typeface="+mn-lt"/>
                        <a:ea typeface="Times New Roman" panose="02020603050405020304" pitchFamily="18" charset="0"/>
                      </a:endParaRPr>
                    </a:p>
                    <a:p>
                      <a:pPr marL="193040" marR="200025" algn="ctr">
                        <a:spcAft>
                          <a:spcPts val="0"/>
                        </a:spcAft>
                      </a:pP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ea typeface="Times New Roman" panose="02020603050405020304" pitchFamily="18" charset="0"/>
                        </a:rPr>
                        <a:t>17 747,1</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200" dirty="0">
                          <a:effectLst/>
                          <a:latin typeface="+mn-lt"/>
                          <a:ea typeface="Times New Roman" panose="02020603050405020304" pitchFamily="18" charset="0"/>
                        </a:rPr>
                        <a:t>10 600,2</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1"/>
                  </a:ext>
                </a:extLst>
              </a:tr>
              <a:tr h="412280">
                <a:tc>
                  <a:txBody>
                    <a:bodyPr/>
                    <a:lstStyle/>
                    <a:p>
                      <a:pPr marL="270510" indent="-180340" algn="l">
                        <a:spcAft>
                          <a:spcPts val="0"/>
                        </a:spcAft>
                        <a:tabLst>
                          <a:tab pos="548640" algn="l"/>
                          <a:tab pos="228600" algn="l"/>
                        </a:tabLst>
                      </a:pPr>
                      <a:r>
                        <a:rPr lang="pl-PL" sz="1000" b="1" i="0" baseline="0" dirty="0">
                          <a:effectLst/>
                          <a:latin typeface="Times New Roman" panose="02020603050405020304" pitchFamily="18" charset="0"/>
                        </a:rPr>
                        <a:t>     (+)   ZYSK   (-)  STRATA    NA  SPRZEDAŻY</a:t>
                      </a: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L="193040" marR="200025" indent="0" algn="ctr" defTabSz="914400" rtl="0" eaLnBrk="1" fontAlgn="auto" latinLnBrk="0" hangingPunct="1">
                        <a:lnSpc>
                          <a:spcPct val="100000"/>
                        </a:lnSpc>
                        <a:spcBef>
                          <a:spcPts val="0"/>
                        </a:spcBef>
                        <a:spcAft>
                          <a:spcPts val="0"/>
                        </a:spcAft>
                        <a:buClrTx/>
                        <a:buSzTx/>
                        <a:buFontTx/>
                        <a:buNone/>
                        <a:tabLst/>
                        <a:defRPr/>
                      </a:pPr>
                      <a:r>
                        <a:rPr lang="pl-PL" sz="1200" dirty="0">
                          <a:effectLst/>
                          <a:latin typeface="+mn-lt"/>
                          <a:ea typeface="Times New Roman" panose="02020603050405020304" pitchFamily="18" charset="0"/>
                        </a:rPr>
                        <a:t>tys.</a:t>
                      </a:r>
                      <a:r>
                        <a:rPr lang="pl-PL" sz="1200" baseline="0" dirty="0">
                          <a:effectLst/>
                          <a:latin typeface="+mn-lt"/>
                          <a:ea typeface="Times New Roman" panose="02020603050405020304" pitchFamily="18" charset="0"/>
                        </a:rPr>
                        <a:t> zł</a:t>
                      </a:r>
                      <a:endParaRPr lang="pl-PL" sz="1200" dirty="0">
                        <a:effectLst/>
                        <a:latin typeface="+mn-lt"/>
                        <a:ea typeface="Times New Roman" panose="02020603050405020304" pitchFamily="18" charset="0"/>
                      </a:endParaRPr>
                    </a:p>
                    <a:p>
                      <a:pPr marL="193040" marR="200025" algn="ctr">
                        <a:spcAft>
                          <a:spcPts val="0"/>
                        </a:spcAft>
                      </a:pP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b="1" dirty="0">
                          <a:effectLst/>
                          <a:latin typeface="+mn-lt"/>
                          <a:ea typeface="Times New Roman" panose="02020603050405020304" pitchFamily="18" charset="0"/>
                        </a:rPr>
                        <a:t>(-)  583,3</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200" b="1" dirty="0">
                          <a:effectLst/>
                          <a:latin typeface="+mn-lt"/>
                          <a:ea typeface="Times New Roman" panose="02020603050405020304" pitchFamily="18" charset="0"/>
                        </a:rPr>
                        <a:t>(-)  237,6</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92201245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1058779" y="5257802"/>
            <a:ext cx="6858000"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 52 388 29 87</a:t>
            </a:r>
            <a:br>
              <a:rPr lang="pl-PL" dirty="0">
                <a:solidFill>
                  <a:schemeClr val="tx2">
                    <a:lumMod val="50000"/>
                  </a:schemeClr>
                </a:solidFill>
              </a:rPr>
            </a:br>
            <a:r>
              <a:rPr lang="pl-PL" dirty="0">
                <a:solidFill>
                  <a:schemeClr val="tx2">
                    <a:lumMod val="50000"/>
                  </a:schemeClr>
                </a:solidFill>
              </a:rPr>
              <a:t>kom. 606 608 937 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545823" y="55924"/>
            <a:ext cx="10889071" cy="369332"/>
          </a:xfrm>
          <a:prstGeom prst="rect">
            <a:avLst/>
          </a:prstGeom>
        </p:spPr>
        <p:txBody>
          <a:bodyPr wrap="none">
            <a:spAutoFit/>
          </a:bodyPr>
          <a:lstStyle/>
          <a:p>
            <a:r>
              <a:rPr lang="pl-PL" b="1" dirty="0">
                <a:ln w="0"/>
                <a:solidFill>
                  <a:schemeClr val="accent1"/>
                </a:solidFill>
                <a:effectLst>
                  <a:outerShdw blurRad="38100" dist="25400" dir="5400000" algn="ctr" rotWithShape="0">
                    <a:srgbClr val="6E747A">
                      <a:alpha val="43000"/>
                    </a:srgbClr>
                  </a:outerShdw>
                </a:effectLst>
              </a:rPr>
              <a:t>- SPRAWOZDANIE ZGK SPÓŁKA Z O.O. W SĘPÓLNIE KRAJEŃSKIM ZA ROK 2020 ORAZ ZA I PÓŁROCZE 2021 ROKU -</a:t>
            </a:r>
          </a:p>
        </p:txBody>
      </p:sp>
      <p:sp>
        <p:nvSpPr>
          <p:cNvPr id="2" name="pole tekstowe 1">
            <a:extLst>
              <a:ext uri="{FF2B5EF4-FFF2-40B4-BE49-F238E27FC236}">
                <a16:creationId xmlns:a16="http://schemas.microsoft.com/office/drawing/2014/main" id="{1B2CAD86-4BF3-4E9C-9B61-70D3F964E2BF}"/>
              </a:ext>
            </a:extLst>
          </p:cNvPr>
          <p:cNvSpPr txBox="1"/>
          <p:nvPr/>
        </p:nvSpPr>
        <p:spPr>
          <a:xfrm>
            <a:off x="890337" y="1106905"/>
            <a:ext cx="10388303" cy="2862322"/>
          </a:xfrm>
          <a:prstGeom prst="rect">
            <a:avLst/>
          </a:prstGeom>
          <a:noFill/>
        </p:spPr>
        <p:txBody>
          <a:bodyPr wrap="square" rtlCol="0">
            <a:spAutoFit/>
          </a:bodyPr>
          <a:lstStyle/>
          <a:p>
            <a:endParaRPr lang="pl-PL" dirty="0">
              <a:ea typeface="Times New Roman" panose="02020603050405020304" pitchFamily="18" charset="0"/>
            </a:endParaRPr>
          </a:p>
          <a:p>
            <a:endParaRPr lang="pl-PL" dirty="0">
              <a:ea typeface="Times New Roman" panose="02020603050405020304" pitchFamily="18" charset="0"/>
            </a:endParaRPr>
          </a:p>
          <a:p>
            <a:r>
              <a:rPr lang="pl-PL" dirty="0">
                <a:ea typeface="Times New Roman" panose="02020603050405020304" pitchFamily="18" charset="0"/>
              </a:rPr>
              <a:t>Przychody ze sprzedaży na poszczególnych wydziałach przedstawia tabela powyżej. </a:t>
            </a:r>
          </a:p>
          <a:p>
            <a:pPr algn="just"/>
            <a:r>
              <a:rPr lang="pl-PL" dirty="0">
                <a:ea typeface="Times New Roman" panose="02020603050405020304" pitchFamily="18" charset="0"/>
              </a:rPr>
              <a:t>W roku 2020  ogółem przychody ze sprzedaży wynoszą  17 163 766,70 zł ,a koszt własny  sprzedaży </a:t>
            </a:r>
            <a:br>
              <a:rPr lang="pl-PL" dirty="0">
                <a:ea typeface="Times New Roman" panose="02020603050405020304" pitchFamily="18" charset="0"/>
              </a:rPr>
            </a:br>
            <a:r>
              <a:rPr lang="pl-PL" dirty="0">
                <a:ea typeface="Times New Roman" panose="02020603050405020304" pitchFamily="18" charset="0"/>
              </a:rPr>
              <a:t>17 747 098,72  zł , co daje nam stratę na sprzedaż  583 332,02 zł.</a:t>
            </a:r>
          </a:p>
          <a:p>
            <a:pPr algn="just"/>
            <a:endParaRPr lang="pl-PL" dirty="0">
              <a:ea typeface="Times New Roman" panose="02020603050405020304" pitchFamily="18" charset="0"/>
            </a:endParaRPr>
          </a:p>
          <a:p>
            <a:pPr algn="just"/>
            <a:r>
              <a:rPr lang="pl-PL" dirty="0">
                <a:ea typeface="Times New Roman" panose="02020603050405020304" pitchFamily="18" charset="0"/>
              </a:rPr>
              <a:t>Natomiast na dzień 30 czerwca 2021 roku  przychody ze sprzedaży wyniosły 10 362 640,27 zł, a koszt własny sprzedaży wyniósł  10 600 233,91  zł, co również daje nam  237 593,64  zł straty.  </a:t>
            </a:r>
          </a:p>
          <a:p>
            <a:endParaRPr lang="pl-PL" dirty="0"/>
          </a:p>
          <a:p>
            <a:endParaRPr lang="pl-PL" dirty="0"/>
          </a:p>
        </p:txBody>
      </p:sp>
      <p:pic>
        <p:nvPicPr>
          <p:cNvPr id="10" name="Obraz 9">
            <a:extLst>
              <a:ext uri="{FF2B5EF4-FFF2-40B4-BE49-F238E27FC236}">
                <a16:creationId xmlns:a16="http://schemas.microsoft.com/office/drawing/2014/main" id="{DE6B2A8C-DCA7-4489-A16B-8D63076484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Tree>
    <p:extLst>
      <p:ext uri="{BB962C8B-B14F-4D97-AF65-F5344CB8AC3E}">
        <p14:creationId xmlns:p14="http://schemas.microsoft.com/office/powerpoint/2010/main" val="819704543"/>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1022683" y="5257802"/>
            <a:ext cx="6797843"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 52 388 29 87</a:t>
            </a:r>
            <a:br>
              <a:rPr lang="pl-PL" dirty="0">
                <a:solidFill>
                  <a:schemeClr val="tx2">
                    <a:lumMod val="50000"/>
                  </a:schemeClr>
                </a:solidFill>
              </a:rPr>
            </a:br>
            <a:r>
              <a:rPr lang="pl-PL" dirty="0">
                <a:solidFill>
                  <a:schemeClr val="tx2">
                    <a:lumMod val="50000"/>
                  </a:schemeClr>
                </a:solidFill>
              </a:rPr>
              <a:t>kom. 606 608 937 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545823" y="55924"/>
            <a:ext cx="10889071" cy="369332"/>
          </a:xfrm>
          <a:prstGeom prst="rect">
            <a:avLst/>
          </a:prstGeom>
        </p:spPr>
        <p:txBody>
          <a:bodyPr wrap="none">
            <a:spAutoFit/>
          </a:bodyPr>
          <a:lstStyle/>
          <a:p>
            <a:r>
              <a:rPr lang="pl-PL" b="1" dirty="0">
                <a:ln w="0"/>
                <a:solidFill>
                  <a:schemeClr val="accent1"/>
                </a:solidFill>
                <a:effectLst>
                  <a:outerShdw blurRad="38100" dist="25400" dir="5400000" algn="ctr" rotWithShape="0">
                    <a:srgbClr val="6E747A">
                      <a:alpha val="43000"/>
                    </a:srgbClr>
                  </a:outerShdw>
                </a:effectLst>
              </a:rPr>
              <a:t>- SPRAWOZDANIE ZGK SPÓŁKA Z O.O. W SĘPÓLNIE KRAJEŃSKIM ZA ROK 2020 ORAZ ZA I PÓŁROCZE 2021 ROKU -</a:t>
            </a:r>
          </a:p>
        </p:txBody>
      </p:sp>
      <p:sp>
        <p:nvSpPr>
          <p:cNvPr id="2" name="pole tekstowe 1">
            <a:extLst>
              <a:ext uri="{FF2B5EF4-FFF2-40B4-BE49-F238E27FC236}">
                <a16:creationId xmlns:a16="http://schemas.microsoft.com/office/drawing/2014/main" id="{D516AF71-2BAC-4A91-B7C8-5D5A1255F90A}"/>
              </a:ext>
            </a:extLst>
          </p:cNvPr>
          <p:cNvSpPr txBox="1"/>
          <p:nvPr/>
        </p:nvSpPr>
        <p:spPr>
          <a:xfrm>
            <a:off x="1152939" y="425256"/>
            <a:ext cx="10143416" cy="1754326"/>
          </a:xfrm>
          <a:prstGeom prst="rect">
            <a:avLst/>
          </a:prstGeom>
          <a:noFill/>
        </p:spPr>
        <p:txBody>
          <a:bodyPr wrap="square" rtlCol="0">
            <a:spAutoFit/>
          </a:bodyPr>
          <a:lstStyle/>
          <a:p>
            <a:pPr lvl="0" algn="just">
              <a:spcAft>
                <a:spcPts val="0"/>
              </a:spcAft>
              <a:tabLst>
                <a:tab pos="360680" algn="l"/>
              </a:tabLst>
            </a:pPr>
            <a:r>
              <a:rPr lang="pl-PL" dirty="0">
                <a:ea typeface="Times New Roman" panose="02020603050405020304" pitchFamily="18" charset="0"/>
              </a:rPr>
              <a:t>1. 	</a:t>
            </a:r>
            <a:r>
              <a:rPr lang="pl-PL" u="sng" dirty="0">
                <a:ea typeface="Times New Roman" panose="02020603050405020304" pitchFamily="18" charset="0"/>
              </a:rPr>
              <a:t>Wydział Energetyki Cieplnej</a:t>
            </a:r>
            <a:endParaRPr lang="pl-PL" dirty="0">
              <a:ea typeface="Times New Roman" panose="02020603050405020304" pitchFamily="18" charset="0"/>
            </a:endParaRPr>
          </a:p>
          <a:p>
            <a:pPr marL="360680" algn="just">
              <a:spcAft>
                <a:spcPts val="0"/>
              </a:spcAft>
            </a:pPr>
            <a:r>
              <a:rPr lang="pl-PL" dirty="0">
                <a:ea typeface="Times New Roman" panose="02020603050405020304" pitchFamily="18" charset="0"/>
              </a:rPr>
              <a:t> </a:t>
            </a:r>
          </a:p>
          <a:p>
            <a:pPr marL="408940" algn="just">
              <a:spcAft>
                <a:spcPts val="0"/>
              </a:spcAft>
            </a:pPr>
            <a:r>
              <a:rPr lang="pl-PL" dirty="0">
                <a:ea typeface="Times New Roman" panose="02020603050405020304" pitchFamily="18" charset="0"/>
              </a:rPr>
              <a:t>W 2020 roku na tym wydziale strata wynosi -91 298 zł.  Strata spowodowana jest ceną zakupu słomy orasz spadkiem sprzedaży energii cieplnej.  Spółka w roku 2020  rozpoczęła przygotowania do modernizacji ciepłowni i w roku 2021 będziemy ją kontynuowali.  Natomiast na dzień 30 czerwca 2021 roku wydział ten przyniósł zysk w wysokości 197 491 zł. </a:t>
            </a:r>
          </a:p>
        </p:txBody>
      </p:sp>
      <p:sp>
        <p:nvSpPr>
          <p:cNvPr id="9" name="pole tekstowe 8">
            <a:extLst>
              <a:ext uri="{FF2B5EF4-FFF2-40B4-BE49-F238E27FC236}">
                <a16:creationId xmlns:a16="http://schemas.microsoft.com/office/drawing/2014/main" id="{F553BE02-745C-4D7B-A8A7-C534552C9B20}"/>
              </a:ext>
            </a:extLst>
          </p:cNvPr>
          <p:cNvSpPr txBox="1"/>
          <p:nvPr/>
        </p:nvSpPr>
        <p:spPr>
          <a:xfrm>
            <a:off x="1152940" y="2440532"/>
            <a:ext cx="10281954" cy="2585323"/>
          </a:xfrm>
          <a:prstGeom prst="rect">
            <a:avLst/>
          </a:prstGeom>
          <a:noFill/>
        </p:spPr>
        <p:txBody>
          <a:bodyPr wrap="square" rtlCol="0">
            <a:spAutoFit/>
          </a:bodyPr>
          <a:lstStyle/>
          <a:p>
            <a:pPr lvl="0">
              <a:spcAft>
                <a:spcPts val="0"/>
              </a:spcAft>
              <a:tabLst>
                <a:tab pos="360680" algn="l"/>
              </a:tabLst>
            </a:pPr>
            <a:r>
              <a:rPr lang="pl-PL" dirty="0">
                <a:ea typeface="Times New Roman" panose="02020603050405020304" pitchFamily="18" charset="0"/>
              </a:rPr>
              <a:t>2. 	</a:t>
            </a:r>
            <a:r>
              <a:rPr lang="pl-PL" u="sng" dirty="0">
                <a:ea typeface="Times New Roman" panose="02020603050405020304" pitchFamily="18" charset="0"/>
              </a:rPr>
              <a:t>Wydział Usług komunalnych</a:t>
            </a:r>
            <a:r>
              <a:rPr lang="pl-PL" dirty="0">
                <a:ea typeface="Times New Roman" panose="02020603050405020304" pitchFamily="18" charset="0"/>
              </a:rPr>
              <a:t>.</a:t>
            </a:r>
          </a:p>
          <a:p>
            <a:pPr marL="360680">
              <a:spcAft>
                <a:spcPts val="0"/>
              </a:spcAft>
            </a:pPr>
            <a:r>
              <a:rPr lang="pl-PL" dirty="0">
                <a:ea typeface="Times New Roman" panose="02020603050405020304" pitchFamily="18" charset="0"/>
              </a:rPr>
              <a:t> </a:t>
            </a:r>
          </a:p>
          <a:p>
            <a:pPr marL="408940" algn="just">
              <a:spcAft>
                <a:spcPts val="0"/>
              </a:spcAft>
            </a:pPr>
            <a:r>
              <a:rPr lang="pl-PL" dirty="0">
                <a:ea typeface="Times New Roman" panose="02020603050405020304" pitchFamily="18" charset="0"/>
              </a:rPr>
              <a:t>Cały ten wydział,  który skupia  działalność handlową, usługową i komunalną zwłaszcza wywozy nieczystości płynnych i stałych, PSZOK oraz  składowisko śmieci i komercyjną działalność tj. diagnostykę, usługi warsztatowe i remontowo-budowlane za 2020 rok uzyskał wynik dodatni w wysokości 96 662 zł. Spółka w 2020 roku wybudowała PSZOK, zakupiła wózek widłowy, samochód specjalistyczny śmieciarkę oraz kontenerowiec, w 2021 roku wyposażyliśmy warsztat o stanowisko wulkanizacyjne. Na dzień 30 czerwca 2021 roku  zysk na tym wydziale wynosi  27 256 zł. </a:t>
            </a:r>
          </a:p>
          <a:p>
            <a:endParaRPr lang="pl-PL" dirty="0"/>
          </a:p>
        </p:txBody>
      </p:sp>
      <p:pic>
        <p:nvPicPr>
          <p:cNvPr id="10" name="Obraz 9">
            <a:extLst>
              <a:ext uri="{FF2B5EF4-FFF2-40B4-BE49-F238E27FC236}">
                <a16:creationId xmlns:a16="http://schemas.microsoft.com/office/drawing/2014/main" id="{F9B735C7-58B7-45E2-B8D4-3EE7B72D54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465"/>
            <a:ext cx="3245153" cy="1598532"/>
          </a:xfrm>
          <a:prstGeom prst="rect">
            <a:avLst/>
          </a:prstGeom>
        </p:spPr>
      </p:pic>
    </p:spTree>
    <p:extLst>
      <p:ext uri="{BB962C8B-B14F-4D97-AF65-F5344CB8AC3E}">
        <p14:creationId xmlns:p14="http://schemas.microsoft.com/office/powerpoint/2010/main" val="407061513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998621" y="5257802"/>
            <a:ext cx="6521116"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 52 388 29 87</a:t>
            </a:r>
            <a:br>
              <a:rPr lang="pl-PL" dirty="0">
                <a:solidFill>
                  <a:schemeClr val="tx2">
                    <a:lumMod val="50000"/>
                  </a:schemeClr>
                </a:solidFill>
              </a:rPr>
            </a:br>
            <a:r>
              <a:rPr lang="pl-PL" dirty="0">
                <a:solidFill>
                  <a:schemeClr val="tx2">
                    <a:lumMod val="50000"/>
                  </a:schemeClr>
                </a:solidFill>
              </a:rPr>
              <a:t>kom. 606 608 937 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545823" y="55924"/>
            <a:ext cx="10889071" cy="369332"/>
          </a:xfrm>
          <a:prstGeom prst="rect">
            <a:avLst/>
          </a:prstGeom>
        </p:spPr>
        <p:txBody>
          <a:bodyPr wrap="none">
            <a:spAutoFit/>
          </a:bodyPr>
          <a:lstStyle/>
          <a:p>
            <a:r>
              <a:rPr lang="pl-PL" b="1" dirty="0">
                <a:ln w="0"/>
                <a:solidFill>
                  <a:schemeClr val="accent1"/>
                </a:solidFill>
                <a:effectLst>
                  <a:outerShdw blurRad="38100" dist="25400" dir="5400000" algn="ctr" rotWithShape="0">
                    <a:srgbClr val="6E747A">
                      <a:alpha val="43000"/>
                    </a:srgbClr>
                  </a:outerShdw>
                </a:effectLst>
              </a:rPr>
              <a:t>- SPRAWOZDANIE ZGK SPÓŁKA Z O.O. W SĘPÓLNIE KRAJEŃSKIM ZA ROK 2020 ORAZ ZA I PÓŁROCZE 2021 ROKU -</a:t>
            </a:r>
          </a:p>
        </p:txBody>
      </p:sp>
      <p:sp>
        <p:nvSpPr>
          <p:cNvPr id="9" name="pole tekstowe 8">
            <a:extLst>
              <a:ext uri="{FF2B5EF4-FFF2-40B4-BE49-F238E27FC236}">
                <a16:creationId xmlns:a16="http://schemas.microsoft.com/office/drawing/2014/main" id="{0A09B0A4-8EB6-4E10-81E1-3F072F912E60}"/>
              </a:ext>
            </a:extLst>
          </p:cNvPr>
          <p:cNvSpPr txBox="1"/>
          <p:nvPr/>
        </p:nvSpPr>
        <p:spPr>
          <a:xfrm>
            <a:off x="1094874" y="568438"/>
            <a:ext cx="10409595" cy="3416320"/>
          </a:xfrm>
          <a:prstGeom prst="rect">
            <a:avLst/>
          </a:prstGeom>
          <a:noFill/>
        </p:spPr>
        <p:txBody>
          <a:bodyPr wrap="square" rtlCol="0">
            <a:spAutoFit/>
          </a:bodyPr>
          <a:lstStyle/>
          <a:p>
            <a:pPr algn="just"/>
            <a:r>
              <a:rPr lang="pl-PL" dirty="0"/>
              <a:t>3.   </a:t>
            </a:r>
            <a:r>
              <a:rPr lang="pl-PL" u="sng" dirty="0"/>
              <a:t>Wydział Wodociągów i Kanalizacji</a:t>
            </a:r>
          </a:p>
          <a:p>
            <a:pPr algn="just"/>
            <a:r>
              <a:rPr lang="pl-PL" dirty="0"/>
              <a:t>	</a:t>
            </a:r>
            <a:endParaRPr lang="pl-PL" sz="2000" dirty="0"/>
          </a:p>
          <a:p>
            <a:pPr lvl="1" algn="just"/>
            <a:r>
              <a:rPr lang="pl-PL" dirty="0"/>
              <a:t>W roku 2020 na powyższej działalności odnotowaliśmy stratę wynoszącą 607 328 zł.  Na dzień 30 czerwca 2021 roku wydział ten również odnotował stratę w wysokości -468 738 zł. Spółka w roku 2020 zakończyła modernizację stacji uzdatniania wody w Wałdowie, wymieniliśmy sieć wodociągową na ul. Sportowej, </a:t>
            </a:r>
            <a:r>
              <a:rPr lang="pl-PL" dirty="0" err="1"/>
              <a:t>BOWiD</a:t>
            </a:r>
            <a:r>
              <a:rPr lang="pl-PL" dirty="0"/>
              <a:t>, Matejki, Bergera oraz Pokrzywnickiego. Pod koniec roku rozpoczęliśmy wymianę sieci na Placu Wolności oraz na przyległych uliczkach. W roku 2021 planujemy zakończyć wymianę sieci  na Placu Wolności, wymianę sieci kanalizacyjnej na ul. Odrodzenia  wybudować nowe sieci wodociągowe na ul. Miodowej, Bratkowej, Morelowej, Wrzosowej, Więcborskiej i </a:t>
            </a:r>
            <a:r>
              <a:rPr lang="pl-PL" dirty="0" err="1"/>
              <a:t>Komierowskiej</a:t>
            </a:r>
            <a:r>
              <a:rPr lang="pl-PL" dirty="0"/>
              <a:t> oraz w Dziechowie, Piasecznie i </a:t>
            </a:r>
            <a:r>
              <a:rPr lang="pl-PL" dirty="0" err="1"/>
              <a:t>Trzciany-Włościbórz</a:t>
            </a:r>
            <a:r>
              <a:rPr lang="pl-PL" dirty="0"/>
              <a:t>. Rozpoczęliśmy przygotowania do modernizacji stacji uzdatniania wody w Kawlach. Będziemy też skoncentrowani na spłacie zaciągniętych zobowiązań dotyczących zakończonej inwestycji na oczyszczalni i SUW</a:t>
            </a:r>
          </a:p>
        </p:txBody>
      </p:sp>
      <p:pic>
        <p:nvPicPr>
          <p:cNvPr id="10" name="Obraz 9">
            <a:extLst>
              <a:ext uri="{FF2B5EF4-FFF2-40B4-BE49-F238E27FC236}">
                <a16:creationId xmlns:a16="http://schemas.microsoft.com/office/drawing/2014/main" id="{CFF4B467-DF8C-4A5A-A522-C9975A642B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Tree>
    <p:extLst>
      <p:ext uri="{BB962C8B-B14F-4D97-AF65-F5344CB8AC3E}">
        <p14:creationId xmlns:p14="http://schemas.microsoft.com/office/powerpoint/2010/main" val="108517395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1070811" y="5257802"/>
            <a:ext cx="6617368"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 52 388 29 87</a:t>
            </a:r>
            <a:br>
              <a:rPr lang="pl-PL" dirty="0">
                <a:solidFill>
                  <a:schemeClr val="tx2">
                    <a:lumMod val="50000"/>
                  </a:schemeClr>
                </a:solidFill>
              </a:rPr>
            </a:br>
            <a:r>
              <a:rPr lang="pl-PL" dirty="0">
                <a:solidFill>
                  <a:schemeClr val="tx2">
                    <a:lumMod val="50000"/>
                  </a:schemeClr>
                </a:solidFill>
              </a:rPr>
              <a:t>kom. 606 608 937 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545823" y="55924"/>
            <a:ext cx="10889071" cy="369332"/>
          </a:xfrm>
          <a:prstGeom prst="rect">
            <a:avLst/>
          </a:prstGeom>
        </p:spPr>
        <p:txBody>
          <a:bodyPr wrap="none">
            <a:spAutoFit/>
          </a:bodyPr>
          <a:lstStyle/>
          <a:p>
            <a:r>
              <a:rPr lang="pl-PL" b="1" dirty="0">
                <a:ln w="0"/>
                <a:solidFill>
                  <a:schemeClr val="accent1"/>
                </a:solidFill>
                <a:effectLst>
                  <a:outerShdw blurRad="38100" dist="25400" dir="5400000" algn="ctr" rotWithShape="0">
                    <a:srgbClr val="6E747A">
                      <a:alpha val="43000"/>
                    </a:srgbClr>
                  </a:outerShdw>
                </a:effectLst>
              </a:rPr>
              <a:t>- SPRAWOZDANIE ZGK SPÓŁKA Z O.O. W SĘPÓLNIE KRAJEŃSKIM ZA ROK 2020 ORAZ ZA I PÓŁROCZE 2021 ROKU -</a:t>
            </a:r>
          </a:p>
        </p:txBody>
      </p:sp>
      <p:pic>
        <p:nvPicPr>
          <p:cNvPr id="10" name="Obraz 9">
            <a:extLst>
              <a:ext uri="{FF2B5EF4-FFF2-40B4-BE49-F238E27FC236}">
                <a16:creationId xmlns:a16="http://schemas.microsoft.com/office/drawing/2014/main" id="{48D5100B-5905-428C-9A1D-83404CB0B0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
        <p:nvSpPr>
          <p:cNvPr id="12" name="pole tekstowe 11">
            <a:extLst>
              <a:ext uri="{FF2B5EF4-FFF2-40B4-BE49-F238E27FC236}">
                <a16:creationId xmlns:a16="http://schemas.microsoft.com/office/drawing/2014/main" id="{0A09B0A4-8EB6-4E10-81E1-3F072F912E60}"/>
              </a:ext>
            </a:extLst>
          </p:cNvPr>
          <p:cNvSpPr txBox="1"/>
          <p:nvPr/>
        </p:nvSpPr>
        <p:spPr>
          <a:xfrm>
            <a:off x="866274" y="568438"/>
            <a:ext cx="10638195" cy="1477328"/>
          </a:xfrm>
          <a:prstGeom prst="rect">
            <a:avLst/>
          </a:prstGeom>
          <a:noFill/>
        </p:spPr>
        <p:txBody>
          <a:bodyPr wrap="square" rtlCol="0">
            <a:spAutoFit/>
          </a:bodyPr>
          <a:lstStyle/>
          <a:p>
            <a:r>
              <a:rPr lang="pl-PL" dirty="0"/>
              <a:t>4.   </a:t>
            </a:r>
            <a:r>
              <a:rPr lang="pl-PL" u="sng" dirty="0"/>
              <a:t>Gospodarka Mieszkaniowa</a:t>
            </a:r>
          </a:p>
          <a:p>
            <a:r>
              <a:rPr lang="pl-PL" dirty="0"/>
              <a:t>	</a:t>
            </a:r>
            <a:endParaRPr lang="pl-PL" sz="2000" dirty="0"/>
          </a:p>
          <a:p>
            <a:pPr lvl="1" algn="just"/>
            <a:r>
              <a:rPr lang="pl-PL" dirty="0"/>
              <a:t>Wydział ten za rok 2020 uzyskał wynik dodatni w wysokości 18 631 zł. Rozliczenie czynszów z Gminą Sępólno Krajeńskie wynosi „0”  Plus w tym wydziale wynika z działalności komercyjnej. Na dzień 30 czerwca 2021 roku wynik  również jest dodatni i wynosi 6 398 zł.</a:t>
            </a:r>
          </a:p>
        </p:txBody>
      </p:sp>
      <p:pic>
        <p:nvPicPr>
          <p:cNvPr id="9" name="Picture 2" descr="http://www.mieszkanie-wroclaw.pl/images/inwestycja-w-mieszkanie-do-wynajec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985" y="2405929"/>
            <a:ext cx="3810000" cy="2442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741741"/>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1058779" y="5257802"/>
            <a:ext cx="6641432"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 52 388 29 87</a:t>
            </a:r>
            <a:br>
              <a:rPr lang="pl-PL" dirty="0">
                <a:solidFill>
                  <a:schemeClr val="tx2">
                    <a:lumMod val="50000"/>
                  </a:schemeClr>
                </a:solidFill>
              </a:rPr>
            </a:br>
            <a:r>
              <a:rPr lang="pl-PL" dirty="0">
                <a:solidFill>
                  <a:schemeClr val="tx2">
                    <a:lumMod val="50000"/>
                  </a:schemeClr>
                </a:solidFill>
              </a:rPr>
              <a:t>kom. 606 608 937 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545823" y="55924"/>
            <a:ext cx="10889071" cy="369332"/>
          </a:xfrm>
          <a:prstGeom prst="rect">
            <a:avLst/>
          </a:prstGeom>
        </p:spPr>
        <p:txBody>
          <a:bodyPr wrap="none">
            <a:spAutoFit/>
          </a:bodyPr>
          <a:lstStyle/>
          <a:p>
            <a:r>
              <a:rPr lang="pl-PL" b="1" dirty="0">
                <a:ln w="0"/>
                <a:solidFill>
                  <a:schemeClr val="accent1"/>
                </a:solidFill>
                <a:effectLst>
                  <a:outerShdw blurRad="38100" dist="25400" dir="5400000" algn="ctr" rotWithShape="0">
                    <a:srgbClr val="6E747A">
                      <a:alpha val="43000"/>
                    </a:srgbClr>
                  </a:outerShdw>
                </a:effectLst>
              </a:rPr>
              <a:t>- SPRAWOZDANIE ZGK SPÓŁKA Z O.O. W SĘPÓLNIE KRAJEŃSKIM ZA ROK 2020 ORAZ ZA I PÓŁROCZE 2021 ROKU -</a:t>
            </a:r>
          </a:p>
        </p:txBody>
      </p:sp>
      <p:sp>
        <p:nvSpPr>
          <p:cNvPr id="2" name="pole tekstowe 1">
            <a:extLst>
              <a:ext uri="{FF2B5EF4-FFF2-40B4-BE49-F238E27FC236}">
                <a16:creationId xmlns:a16="http://schemas.microsoft.com/office/drawing/2014/main" id="{E1392711-4AB0-41B5-9A59-5A3AA1934E6A}"/>
              </a:ext>
            </a:extLst>
          </p:cNvPr>
          <p:cNvSpPr txBox="1"/>
          <p:nvPr/>
        </p:nvSpPr>
        <p:spPr>
          <a:xfrm>
            <a:off x="930835" y="617867"/>
            <a:ext cx="7092935" cy="1200329"/>
          </a:xfrm>
          <a:prstGeom prst="rect">
            <a:avLst/>
          </a:prstGeom>
          <a:noFill/>
        </p:spPr>
        <p:txBody>
          <a:bodyPr wrap="square" rtlCol="0">
            <a:spAutoFit/>
          </a:bodyPr>
          <a:lstStyle/>
          <a:p>
            <a:pPr marL="274320" indent="-274320">
              <a:spcAft>
                <a:spcPts val="0"/>
              </a:spcAft>
              <a:tabLst>
                <a:tab pos="274320" algn="l"/>
                <a:tab pos="449580" algn="l"/>
              </a:tabLst>
            </a:pPr>
            <a:r>
              <a:rPr lang="pl-PL" b="1" i="1" kern="0" dirty="0"/>
              <a:t>IV.   Personel i świadczenia socjalne</a:t>
            </a:r>
            <a:endParaRPr lang="pl-PL" dirty="0">
              <a:ea typeface="Times New Roman" panose="02020603050405020304" pitchFamily="18" charset="0"/>
            </a:endParaRPr>
          </a:p>
          <a:p>
            <a:pPr>
              <a:spcAft>
                <a:spcPts val="0"/>
              </a:spcAft>
            </a:pPr>
            <a:r>
              <a:rPr lang="pl-PL" dirty="0">
                <a:ea typeface="Times New Roman" panose="02020603050405020304" pitchFamily="18" charset="0"/>
              </a:rPr>
              <a:t> </a:t>
            </a:r>
          </a:p>
          <a:p>
            <a:pPr>
              <a:spcAft>
                <a:spcPts val="0"/>
              </a:spcAft>
            </a:pPr>
            <a:r>
              <a:rPr lang="pl-PL" dirty="0">
                <a:ea typeface="Times New Roman" panose="02020603050405020304" pitchFamily="18" charset="0"/>
              </a:rPr>
              <a:t>Poziom zatrudnienia w porównaniu do roku poprzedniego :</a:t>
            </a:r>
          </a:p>
          <a:p>
            <a:endParaRPr lang="pl-PL" dirty="0"/>
          </a:p>
        </p:txBody>
      </p:sp>
      <p:graphicFrame>
        <p:nvGraphicFramePr>
          <p:cNvPr id="9" name="Tabela 8">
            <a:extLst>
              <a:ext uri="{FF2B5EF4-FFF2-40B4-BE49-F238E27FC236}">
                <a16:creationId xmlns:a16="http://schemas.microsoft.com/office/drawing/2014/main" id="{FFF2E692-FF6F-4D4F-B01A-EEE44BAB70B1}"/>
              </a:ext>
            </a:extLst>
          </p:cNvPr>
          <p:cNvGraphicFramePr>
            <a:graphicFrameLocks noGrp="1"/>
          </p:cNvGraphicFramePr>
          <p:nvPr>
            <p:extLst>
              <p:ext uri="{D42A27DB-BD31-4B8C-83A1-F6EECF244321}">
                <p14:modId xmlns:p14="http://schemas.microsoft.com/office/powerpoint/2010/main" val="2847787635"/>
              </p:ext>
            </p:extLst>
          </p:nvPr>
        </p:nvGraphicFramePr>
        <p:xfrm>
          <a:off x="930835" y="1646737"/>
          <a:ext cx="7253917" cy="1782260"/>
        </p:xfrm>
        <a:graphic>
          <a:graphicData uri="http://schemas.openxmlformats.org/drawingml/2006/table">
            <a:tbl>
              <a:tblPr firstRow="1" firstCol="1" bandRow="1" bandCol="1">
                <a:tableStyleId>{5C22544A-7EE6-4342-B048-85BDC9FD1C3A}</a:tableStyleId>
              </a:tblPr>
              <a:tblGrid>
                <a:gridCol w="3384461">
                  <a:extLst>
                    <a:ext uri="{9D8B030D-6E8A-4147-A177-3AD203B41FA5}">
                      <a16:colId xmlns:a16="http://schemas.microsoft.com/office/drawing/2014/main" val="20000"/>
                    </a:ext>
                  </a:extLst>
                </a:gridCol>
                <a:gridCol w="979610">
                  <a:extLst>
                    <a:ext uri="{9D8B030D-6E8A-4147-A177-3AD203B41FA5}">
                      <a16:colId xmlns:a16="http://schemas.microsoft.com/office/drawing/2014/main" val="20001"/>
                    </a:ext>
                  </a:extLst>
                </a:gridCol>
                <a:gridCol w="1026011">
                  <a:extLst>
                    <a:ext uri="{9D8B030D-6E8A-4147-A177-3AD203B41FA5}">
                      <a16:colId xmlns:a16="http://schemas.microsoft.com/office/drawing/2014/main" val="20003"/>
                    </a:ext>
                  </a:extLst>
                </a:gridCol>
                <a:gridCol w="1077570">
                  <a:extLst>
                    <a:ext uri="{9D8B030D-6E8A-4147-A177-3AD203B41FA5}">
                      <a16:colId xmlns:a16="http://schemas.microsoft.com/office/drawing/2014/main" val="20004"/>
                    </a:ext>
                  </a:extLst>
                </a:gridCol>
                <a:gridCol w="786265">
                  <a:extLst>
                    <a:ext uri="{9D8B030D-6E8A-4147-A177-3AD203B41FA5}">
                      <a16:colId xmlns:a16="http://schemas.microsoft.com/office/drawing/2014/main" val="20006"/>
                    </a:ext>
                  </a:extLst>
                </a:gridCol>
              </a:tblGrid>
              <a:tr h="240823">
                <a:tc>
                  <a:txBody>
                    <a:bodyPr/>
                    <a:lstStyle/>
                    <a:p>
                      <a:pPr algn="ctr">
                        <a:spcAft>
                          <a:spcPts val="0"/>
                        </a:spcAft>
                      </a:pPr>
                      <a:r>
                        <a:rPr lang="pl-PL" sz="1200" dirty="0">
                          <a:effectLst/>
                        </a:rPr>
                        <a:t>W y s z e g ó l n i e n i e</a:t>
                      </a:r>
                      <a:endParaRPr lang="pl-PL" sz="1000" dirty="0">
                        <a:effectLst/>
                        <a:latin typeface="Times New Roman" panose="02020603050405020304" pitchFamily="18" charset="0"/>
                        <a:ea typeface="Times New Roman" panose="02020603050405020304" pitchFamily="18" charset="0"/>
                      </a:endParaRPr>
                    </a:p>
                  </a:txBody>
                  <a:tcPr marL="44451" marR="44451" marT="0" marB="0"/>
                </a:tc>
                <a:tc gridSpan="2">
                  <a:txBody>
                    <a:bodyPr/>
                    <a:lstStyle/>
                    <a:p>
                      <a:pPr marL="548640" indent="-548640" algn="ctr">
                        <a:spcAft>
                          <a:spcPts val="0"/>
                        </a:spcAft>
                        <a:tabLst>
                          <a:tab pos="548640" algn="l"/>
                          <a:tab pos="449580" algn="l"/>
                        </a:tabLst>
                      </a:pPr>
                      <a:r>
                        <a:rPr lang="pl-PL" sz="1200" dirty="0">
                          <a:effectLst/>
                        </a:rPr>
                        <a:t>2020</a:t>
                      </a:r>
                      <a:endParaRPr lang="pl-PL" sz="1100" b="1" i="1" dirty="0">
                        <a:effectLst/>
                        <a:latin typeface="+mn-lt"/>
                      </a:endParaRPr>
                    </a:p>
                  </a:txBody>
                  <a:tcPr marL="44451" marR="44451" marT="0" marB="0"/>
                </a:tc>
                <a:tc hMerge="1">
                  <a:txBody>
                    <a:bodyPr/>
                    <a:lstStyle/>
                    <a:p>
                      <a:endParaRPr lang="pl-PL"/>
                    </a:p>
                  </a:txBody>
                  <a:tcPr/>
                </a:tc>
                <a:tc gridSpan="2">
                  <a:txBody>
                    <a:bodyPr/>
                    <a:lstStyle/>
                    <a:p>
                      <a:pPr marL="548640" indent="-548640" algn="ctr">
                        <a:spcAft>
                          <a:spcPts val="0"/>
                        </a:spcAft>
                        <a:tabLst>
                          <a:tab pos="548640" algn="l"/>
                          <a:tab pos="449580" algn="l"/>
                        </a:tabLst>
                      </a:pPr>
                      <a:r>
                        <a:rPr lang="pl-PL" sz="1100" dirty="0">
                          <a:effectLst/>
                        </a:rPr>
                        <a:t>2021</a:t>
                      </a:r>
                      <a:endParaRPr lang="pl-PL" sz="1100" b="1" i="1" dirty="0">
                        <a:effectLst/>
                        <a:latin typeface="+mn-lt"/>
                      </a:endParaRPr>
                    </a:p>
                  </a:txBody>
                  <a:tcPr marL="44451" marR="44451" marT="0" marB="0"/>
                </a:tc>
                <a:tc hMerge="1">
                  <a:txBody>
                    <a:bodyPr/>
                    <a:lstStyle/>
                    <a:p>
                      <a:endParaRPr lang="pl-PL"/>
                    </a:p>
                  </a:txBody>
                  <a:tcPr/>
                </a:tc>
                <a:extLst>
                  <a:ext uri="{0D108BD9-81ED-4DB2-BD59-A6C34878D82A}">
                    <a16:rowId xmlns:a16="http://schemas.microsoft.com/office/drawing/2014/main" val="10000"/>
                  </a:ext>
                </a:extLst>
              </a:tr>
              <a:tr h="326042">
                <a:tc>
                  <a:txBody>
                    <a:bodyPr/>
                    <a:lstStyle/>
                    <a:p>
                      <a:pPr>
                        <a:spcAft>
                          <a:spcPts val="0"/>
                        </a:spcAft>
                      </a:pPr>
                      <a:r>
                        <a:rPr lang="pl-PL" sz="1200" dirty="0">
                          <a:effectLst/>
                        </a:rPr>
                        <a:t> </a:t>
                      </a:r>
                      <a:endParaRPr lang="pl-PL" sz="1200" dirty="0">
                        <a:effectLst/>
                        <a:latin typeface="Times New Roman" panose="02020603050405020304" pitchFamily="18" charset="0"/>
                        <a:ea typeface="Times New Roman" panose="02020603050405020304" pitchFamily="18" charset="0"/>
                      </a:endParaRPr>
                    </a:p>
                  </a:txBody>
                  <a:tcPr marL="44451" marR="44451" marT="0" marB="0"/>
                </a:tc>
                <a:tc>
                  <a:txBody>
                    <a:bodyPr/>
                    <a:lstStyle/>
                    <a:p>
                      <a:pPr marL="548640" indent="-548640" algn="ctr">
                        <a:spcAft>
                          <a:spcPts val="0"/>
                        </a:spcAft>
                        <a:tabLst>
                          <a:tab pos="548640" algn="l"/>
                          <a:tab pos="449580" algn="l"/>
                        </a:tabLst>
                      </a:pPr>
                      <a:r>
                        <a:rPr lang="pl-PL" sz="1200" dirty="0">
                          <a:effectLst/>
                        </a:rPr>
                        <a:t>Osoby</a:t>
                      </a:r>
                      <a:endParaRPr lang="pl-PL" sz="1200" b="1" i="1" dirty="0">
                        <a:effectLst/>
                        <a:latin typeface="Times New Roman" panose="02020603050405020304" pitchFamily="18" charset="0"/>
                      </a:endParaRPr>
                    </a:p>
                  </a:txBody>
                  <a:tcPr marL="44451" marR="44451"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marL="548640" indent="-548640" algn="ctr">
                        <a:spcAft>
                          <a:spcPts val="0"/>
                        </a:spcAft>
                        <a:tabLst>
                          <a:tab pos="548640" algn="l"/>
                          <a:tab pos="449580" algn="l"/>
                        </a:tabLst>
                      </a:pPr>
                      <a:r>
                        <a:rPr lang="pl-PL" sz="1200">
                          <a:effectLst/>
                        </a:rPr>
                        <a:t>Etaty</a:t>
                      </a:r>
                      <a:endParaRPr lang="pl-PL" sz="1200" b="1" i="1">
                        <a:effectLst/>
                        <a:latin typeface="Times New Roman" panose="02020603050405020304" pitchFamily="18" charset="0"/>
                      </a:endParaRPr>
                    </a:p>
                  </a:txBody>
                  <a:tcPr marL="44451" marR="44451"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gn="ctr">
                        <a:spcAft>
                          <a:spcPts val="0"/>
                        </a:spcAft>
                      </a:pPr>
                      <a:r>
                        <a:rPr lang="pl-PL" sz="1200">
                          <a:effectLst/>
                        </a:rPr>
                        <a:t>Osoby</a:t>
                      </a:r>
                      <a:endParaRPr lang="pl-PL" sz="1200">
                        <a:effectLst/>
                        <a:latin typeface="Times New Roman" panose="02020603050405020304" pitchFamily="18" charset="0"/>
                        <a:ea typeface="Times New Roman" panose="02020603050405020304" pitchFamily="18" charset="0"/>
                      </a:endParaRPr>
                    </a:p>
                  </a:txBody>
                  <a:tcPr marL="44451" marR="44451"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marL="548640" indent="-548640" algn="ctr">
                        <a:spcAft>
                          <a:spcPts val="0"/>
                        </a:spcAft>
                        <a:tabLst>
                          <a:tab pos="548640" algn="l"/>
                          <a:tab pos="449580" algn="l"/>
                        </a:tabLst>
                      </a:pPr>
                      <a:r>
                        <a:rPr lang="pl-PL" sz="1200">
                          <a:effectLst/>
                        </a:rPr>
                        <a:t>Etaty</a:t>
                      </a:r>
                      <a:endParaRPr lang="pl-PL" sz="1200" b="1" i="1">
                        <a:effectLst/>
                        <a:latin typeface="Times New Roman" panose="02020603050405020304" pitchFamily="18" charset="0"/>
                      </a:endParaRPr>
                    </a:p>
                  </a:txBody>
                  <a:tcPr marL="44451" marR="44451"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extLst>
                  <a:ext uri="{0D108BD9-81ED-4DB2-BD59-A6C34878D82A}">
                    <a16:rowId xmlns:a16="http://schemas.microsoft.com/office/drawing/2014/main" val="10001"/>
                  </a:ext>
                </a:extLst>
              </a:tr>
              <a:tr h="245209">
                <a:tc>
                  <a:txBody>
                    <a:bodyPr/>
                    <a:lstStyle/>
                    <a:p>
                      <a:pPr algn="l">
                        <a:spcAft>
                          <a:spcPts val="0"/>
                        </a:spcAft>
                      </a:pPr>
                      <a:r>
                        <a:rPr lang="pl-PL" sz="1200" dirty="0">
                          <a:effectLst/>
                        </a:rPr>
                        <a:t>Pracownicy ogółem</a:t>
                      </a:r>
                      <a:endParaRPr lang="pl-PL" sz="1200" dirty="0">
                        <a:effectLst/>
                        <a:latin typeface="Times New Roman" panose="02020603050405020304" pitchFamily="18" charset="0"/>
                        <a:ea typeface="Times New Roman" panose="02020603050405020304" pitchFamily="18" charset="0"/>
                      </a:endParaRPr>
                    </a:p>
                  </a:txBody>
                  <a:tcPr marL="44451" marR="44451" marT="0" marB="0"/>
                </a:tc>
                <a:tc>
                  <a:txBody>
                    <a:bodyPr/>
                    <a:lstStyle/>
                    <a:p>
                      <a:pPr algn="ctr">
                        <a:spcAft>
                          <a:spcPts val="0"/>
                        </a:spcAft>
                      </a:pPr>
                      <a:r>
                        <a:rPr lang="pl-PL" sz="1200" b="0" dirty="0">
                          <a:effectLst/>
                        </a:rPr>
                        <a:t>93</a:t>
                      </a:r>
                      <a:endParaRPr lang="pl-PL" sz="1200" b="0" dirty="0">
                        <a:effectLst/>
                        <a:latin typeface="Times New Roman" panose="02020603050405020304" pitchFamily="18" charset="0"/>
                        <a:ea typeface="Times New Roman" panose="02020603050405020304" pitchFamily="18" charset="0"/>
                      </a:endParaRPr>
                    </a:p>
                  </a:txBody>
                  <a:tcPr marL="44451" marR="44451"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marL="548640" indent="-548640" algn="ctr">
                        <a:spcAft>
                          <a:spcPts val="0"/>
                        </a:spcAft>
                        <a:tabLst>
                          <a:tab pos="548640" algn="l"/>
                          <a:tab pos="449580" algn="l"/>
                        </a:tabLst>
                      </a:pPr>
                      <a:r>
                        <a:rPr lang="pl-PL" sz="1200" b="0" i="1" dirty="0">
                          <a:effectLst/>
                          <a:latin typeface="+mj-lt"/>
                        </a:rPr>
                        <a:t>92,4</a:t>
                      </a:r>
                    </a:p>
                  </a:txBody>
                  <a:tcPr marL="44451" marR="44451"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gn="ctr">
                        <a:spcAft>
                          <a:spcPts val="0"/>
                        </a:spcAft>
                      </a:pPr>
                      <a:r>
                        <a:rPr lang="pl-PL" sz="1200" dirty="0">
                          <a:effectLst/>
                        </a:rPr>
                        <a:t>96</a:t>
                      </a:r>
                      <a:endParaRPr lang="pl-PL" sz="1200" dirty="0">
                        <a:effectLst/>
                        <a:latin typeface="Times New Roman" panose="02020603050405020304" pitchFamily="18" charset="0"/>
                        <a:ea typeface="Times New Roman" panose="02020603050405020304" pitchFamily="18" charset="0"/>
                      </a:endParaRPr>
                    </a:p>
                  </a:txBody>
                  <a:tcPr marL="44451" marR="44451"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marL="548640" indent="-548640" algn="ctr">
                        <a:spcAft>
                          <a:spcPts val="0"/>
                        </a:spcAft>
                        <a:tabLst>
                          <a:tab pos="548640" algn="l"/>
                          <a:tab pos="449580" algn="l"/>
                        </a:tabLst>
                      </a:pPr>
                      <a:r>
                        <a:rPr lang="pl-PL" sz="1200" b="0" i="0" dirty="0">
                          <a:effectLst/>
                          <a:latin typeface="+mn-lt"/>
                        </a:rPr>
                        <a:t>95,7</a:t>
                      </a:r>
                      <a:endParaRPr lang="pl-PL" sz="1200" b="1" i="1" dirty="0">
                        <a:effectLst/>
                        <a:latin typeface="Times New Roman" panose="02020603050405020304" pitchFamily="18" charset="0"/>
                      </a:endParaRPr>
                    </a:p>
                  </a:txBody>
                  <a:tcPr marL="44451" marR="44451"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extLst>
                  <a:ext uri="{0D108BD9-81ED-4DB2-BD59-A6C34878D82A}">
                    <a16:rowId xmlns:a16="http://schemas.microsoft.com/office/drawing/2014/main" val="10003"/>
                  </a:ext>
                </a:extLst>
              </a:tr>
              <a:tr h="240556">
                <a:tc>
                  <a:txBody>
                    <a:bodyPr/>
                    <a:lstStyle/>
                    <a:p>
                      <a:pPr marL="0" lvl="0" indent="0" algn="l">
                        <a:spcAft>
                          <a:spcPts val="0"/>
                        </a:spcAft>
                        <a:buFont typeface="+mj-lt"/>
                        <a:buNone/>
                        <a:tabLst>
                          <a:tab pos="180340" algn="l"/>
                        </a:tabLst>
                      </a:pPr>
                      <a:r>
                        <a:rPr lang="pl-PL" sz="1200" dirty="0">
                          <a:effectLst/>
                        </a:rPr>
                        <a:t>1.  Pracownicy na stanowiskach robotniczych</a:t>
                      </a:r>
                      <a:endParaRPr lang="pl-PL" sz="1200" dirty="0">
                        <a:effectLst/>
                        <a:latin typeface="Times New Roman" panose="02020603050405020304" pitchFamily="18" charset="0"/>
                        <a:ea typeface="Times New Roman" panose="02020603050405020304" pitchFamily="18" charset="0"/>
                      </a:endParaRPr>
                    </a:p>
                  </a:txBody>
                  <a:tcPr marL="44451" marR="44451" marT="0" marB="0"/>
                </a:tc>
                <a:tc>
                  <a:txBody>
                    <a:bodyPr/>
                    <a:lstStyle/>
                    <a:p>
                      <a:pPr marR="69850" algn="ctr">
                        <a:spcAft>
                          <a:spcPts val="0"/>
                        </a:spcAft>
                      </a:pPr>
                      <a:r>
                        <a:rPr lang="pl-PL" sz="1200" dirty="0">
                          <a:effectLst/>
                        </a:rPr>
                        <a:t>72</a:t>
                      </a:r>
                      <a:endParaRPr lang="pl-PL" sz="12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marR="45085" algn="ctr">
                        <a:spcAft>
                          <a:spcPts val="0"/>
                        </a:spcAft>
                      </a:pPr>
                      <a:r>
                        <a:rPr lang="pl-PL" sz="1200" dirty="0">
                          <a:effectLst/>
                        </a:rPr>
                        <a:t>71,7</a:t>
                      </a:r>
                      <a:endParaRPr lang="pl-PL" sz="12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marR="69850" algn="ctr">
                        <a:spcAft>
                          <a:spcPts val="0"/>
                        </a:spcAft>
                      </a:pPr>
                      <a:r>
                        <a:rPr lang="pl-PL" sz="1200" dirty="0">
                          <a:effectLst/>
                        </a:rPr>
                        <a:t>73</a:t>
                      </a:r>
                      <a:endParaRPr lang="pl-PL" sz="12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marR="45085" algn="ctr">
                        <a:spcAft>
                          <a:spcPts val="0"/>
                        </a:spcAft>
                      </a:pPr>
                      <a:r>
                        <a:rPr lang="pl-PL" sz="1200" dirty="0">
                          <a:effectLst/>
                        </a:rPr>
                        <a:t>73,4</a:t>
                      </a:r>
                      <a:endParaRPr lang="pl-PL" sz="12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extLst>
                  <a:ext uri="{0D108BD9-81ED-4DB2-BD59-A6C34878D82A}">
                    <a16:rowId xmlns:a16="http://schemas.microsoft.com/office/drawing/2014/main" val="10004"/>
                  </a:ext>
                </a:extLst>
              </a:tr>
              <a:tr h="521919">
                <a:tc>
                  <a:txBody>
                    <a:bodyPr/>
                    <a:lstStyle/>
                    <a:p>
                      <a:pPr marL="0" lvl="0" indent="0" algn="l">
                        <a:spcAft>
                          <a:spcPts val="0"/>
                        </a:spcAft>
                        <a:buFont typeface="+mj-lt"/>
                        <a:buNone/>
                        <a:tabLst>
                          <a:tab pos="180340" algn="l"/>
                          <a:tab pos="457200" algn="l"/>
                        </a:tabLst>
                      </a:pPr>
                      <a:r>
                        <a:rPr lang="pl-PL" sz="1200" dirty="0">
                          <a:effectLst/>
                        </a:rPr>
                        <a:t>2.</a:t>
                      </a:r>
                      <a:r>
                        <a:rPr lang="pl-PL" sz="1200" baseline="0" dirty="0">
                          <a:effectLst/>
                        </a:rPr>
                        <a:t>  </a:t>
                      </a:r>
                      <a:r>
                        <a:rPr lang="pl-PL" sz="1200" dirty="0">
                          <a:effectLst/>
                        </a:rPr>
                        <a:t>Pracownicy na stanowiskach nierobotniczych</a:t>
                      </a:r>
                      <a:endParaRPr lang="pl-PL" sz="1200" dirty="0">
                        <a:effectLst/>
                        <a:latin typeface="Times New Roman" panose="02020603050405020304" pitchFamily="18" charset="0"/>
                        <a:ea typeface="Times New Roman" panose="02020603050405020304" pitchFamily="18" charset="0"/>
                      </a:endParaRPr>
                    </a:p>
                  </a:txBody>
                  <a:tcPr marL="44451" marR="44451" marT="0" marB="0"/>
                </a:tc>
                <a:tc>
                  <a:txBody>
                    <a:bodyPr/>
                    <a:lstStyle/>
                    <a:p>
                      <a:pPr marR="69850" algn="ctr">
                        <a:spcAft>
                          <a:spcPts val="0"/>
                        </a:spcAft>
                      </a:pPr>
                      <a:r>
                        <a:rPr lang="pl-PL" sz="1200" dirty="0">
                          <a:effectLst/>
                        </a:rPr>
                        <a:t>21</a:t>
                      </a:r>
                      <a:endParaRPr lang="pl-PL" sz="12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marR="45085" algn="ctr">
                        <a:spcAft>
                          <a:spcPts val="0"/>
                        </a:spcAft>
                      </a:pPr>
                      <a:r>
                        <a:rPr lang="pl-PL" sz="1200" dirty="0">
                          <a:effectLst/>
                          <a:latin typeface="Times New Roman" panose="02020603050405020304" pitchFamily="18" charset="0"/>
                          <a:ea typeface="Times New Roman" panose="02020603050405020304" pitchFamily="18" charset="0"/>
                        </a:rPr>
                        <a:t>20,7</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marR="69850" algn="ctr">
                        <a:spcAft>
                          <a:spcPts val="0"/>
                        </a:spcAft>
                      </a:pPr>
                      <a:r>
                        <a:rPr lang="pl-PL" sz="1200" dirty="0">
                          <a:effectLst/>
                        </a:rPr>
                        <a:t>23</a:t>
                      </a:r>
                      <a:endParaRPr lang="pl-PL" sz="12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marR="45085" algn="ctr">
                        <a:spcAft>
                          <a:spcPts val="0"/>
                        </a:spcAft>
                      </a:pPr>
                      <a:r>
                        <a:rPr lang="pl-PL" sz="1200" dirty="0">
                          <a:effectLst/>
                          <a:latin typeface="Times New Roman" panose="02020603050405020304" pitchFamily="18" charset="0"/>
                          <a:ea typeface="Times New Roman" panose="02020603050405020304" pitchFamily="18" charset="0"/>
                        </a:rPr>
                        <a:t>22,3</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extLst>
                  <a:ext uri="{0D108BD9-81ED-4DB2-BD59-A6C34878D82A}">
                    <a16:rowId xmlns:a16="http://schemas.microsoft.com/office/drawing/2014/main" val="10005"/>
                  </a:ext>
                </a:extLst>
              </a:tr>
              <a:tr h="207711">
                <a:tc>
                  <a:txBody>
                    <a:bodyPr/>
                    <a:lstStyle/>
                    <a:p>
                      <a:pPr algn="l">
                        <a:spcAft>
                          <a:spcPts val="0"/>
                        </a:spcAft>
                      </a:pPr>
                      <a:r>
                        <a:rPr lang="pl-PL" sz="1200" dirty="0">
                          <a:effectLst/>
                        </a:rPr>
                        <a:t>3. Uczniowie</a:t>
                      </a:r>
                      <a:endParaRPr lang="pl-PL" sz="1200" dirty="0">
                        <a:effectLst/>
                        <a:latin typeface="Times New Roman" panose="02020603050405020304" pitchFamily="18" charset="0"/>
                        <a:ea typeface="Times New Roman" panose="02020603050405020304" pitchFamily="18" charset="0"/>
                      </a:endParaRPr>
                    </a:p>
                  </a:txBody>
                  <a:tcPr marL="44451" marR="44451" marT="0" marB="0"/>
                </a:tc>
                <a:tc>
                  <a:txBody>
                    <a:bodyPr/>
                    <a:lstStyle/>
                    <a:p>
                      <a:pPr marR="69850" algn="ctr">
                        <a:spcAft>
                          <a:spcPts val="0"/>
                        </a:spcAft>
                      </a:pPr>
                      <a:r>
                        <a:rPr lang="pl-PL" sz="1200" dirty="0">
                          <a:effectLst/>
                          <a:latin typeface="Times New Roman" panose="02020603050405020304" pitchFamily="18" charset="0"/>
                          <a:ea typeface="Times New Roman" panose="02020603050405020304" pitchFamily="18" charset="0"/>
                        </a:rPr>
                        <a:t>10</a:t>
                      </a:r>
                    </a:p>
                  </a:txBody>
                  <a:tcPr marL="44451" marR="44451"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gn="ctr">
                        <a:spcAft>
                          <a:spcPts val="0"/>
                        </a:spcAft>
                      </a:pPr>
                      <a:r>
                        <a:rPr lang="pl-PL" sz="1200" dirty="0">
                          <a:effectLst/>
                          <a:latin typeface="+mn-lt"/>
                          <a:ea typeface="+mn-ea"/>
                        </a:rPr>
                        <a:t>9,8</a:t>
                      </a:r>
                      <a:endParaRPr lang="pl-PL" sz="1200" dirty="0">
                        <a:effectLst/>
                        <a:latin typeface="Times New Roman" panose="02020603050405020304" pitchFamily="18" charset="0"/>
                        <a:ea typeface="Times New Roman" panose="02020603050405020304" pitchFamily="18" charset="0"/>
                      </a:endParaRPr>
                    </a:p>
                  </a:txBody>
                  <a:tcPr marL="44451" marR="44451"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marR="69850" algn="ctr">
                        <a:spcAft>
                          <a:spcPts val="0"/>
                        </a:spcAft>
                      </a:pPr>
                      <a:r>
                        <a:rPr lang="pl-PL" sz="1200" dirty="0">
                          <a:effectLst/>
                          <a:latin typeface="Times New Roman" panose="02020603050405020304" pitchFamily="18" charset="0"/>
                          <a:ea typeface="Times New Roman" panose="02020603050405020304" pitchFamily="18" charset="0"/>
                        </a:rPr>
                        <a:t>13</a:t>
                      </a:r>
                    </a:p>
                  </a:txBody>
                  <a:tcPr marL="44451" marR="44451"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tc>
                  <a:txBody>
                    <a:bodyPr/>
                    <a:lstStyle/>
                    <a:p>
                      <a:pPr algn="ctr">
                        <a:spcAft>
                          <a:spcPts val="0"/>
                        </a:spcAft>
                      </a:pPr>
                      <a:r>
                        <a:rPr lang="pl-PL" sz="1200" dirty="0">
                          <a:effectLst/>
                          <a:latin typeface="Times New Roman" panose="02020603050405020304" pitchFamily="18" charset="0"/>
                          <a:ea typeface="Times New Roman" panose="02020603050405020304" pitchFamily="18" charset="0"/>
                        </a:rPr>
                        <a:t>12,6</a:t>
                      </a:r>
                    </a:p>
                  </a:txBody>
                  <a:tcPr marL="44451" marR="44451" marT="0" marB="0">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t="100000" r="100000"/>
                      </a:path>
                      <a:tileRect l="-100000" b="-100000"/>
                    </a:gradFill>
                  </a:tcPr>
                </a:tc>
                <a:extLst>
                  <a:ext uri="{0D108BD9-81ED-4DB2-BD59-A6C34878D82A}">
                    <a16:rowId xmlns:a16="http://schemas.microsoft.com/office/drawing/2014/main" val="10009"/>
                  </a:ext>
                </a:extLst>
              </a:tr>
            </a:tbl>
          </a:graphicData>
        </a:graphic>
      </p:graphicFrame>
      <p:sp>
        <p:nvSpPr>
          <p:cNvPr id="3" name="pole tekstowe 2">
            <a:extLst>
              <a:ext uri="{FF2B5EF4-FFF2-40B4-BE49-F238E27FC236}">
                <a16:creationId xmlns:a16="http://schemas.microsoft.com/office/drawing/2014/main" id="{E30B48D8-9929-48E2-A533-F1C7BBFA6277}"/>
              </a:ext>
            </a:extLst>
          </p:cNvPr>
          <p:cNvSpPr txBox="1"/>
          <p:nvPr/>
        </p:nvSpPr>
        <p:spPr>
          <a:xfrm>
            <a:off x="1199855" y="3781397"/>
            <a:ext cx="9797008" cy="892552"/>
          </a:xfrm>
          <a:prstGeom prst="rect">
            <a:avLst/>
          </a:prstGeom>
          <a:noFill/>
        </p:spPr>
        <p:txBody>
          <a:bodyPr wrap="square" rtlCol="0">
            <a:spAutoFit/>
          </a:bodyPr>
          <a:lstStyle/>
          <a:p>
            <a:r>
              <a:rPr lang="pl-PL" dirty="0">
                <a:ea typeface="Times New Roman" panose="02020603050405020304" pitchFamily="18" charset="0"/>
              </a:rPr>
              <a:t>W roku 2020 zatrudniono 8 osoby,  i nikogo nie zwolniono.   Średnia płaca w Spółce za rok 2020 wniosła </a:t>
            </a:r>
            <a:r>
              <a:rPr lang="pl-PL">
                <a:ea typeface="Times New Roman" panose="02020603050405020304" pitchFamily="18" charset="0"/>
              </a:rPr>
              <a:t>4 290,48  </a:t>
            </a:r>
            <a:r>
              <a:rPr lang="pl-PL" dirty="0">
                <a:ea typeface="Times New Roman" panose="02020603050405020304" pitchFamily="18" charset="0"/>
              </a:rPr>
              <a:t>zł brutto.  Natomiast na dzień 30 czerwca 2021  roku wynosi ona   4 105,36 zł  brutto.</a:t>
            </a:r>
            <a:endParaRPr lang="pl-PL" sz="1100" dirty="0">
              <a:ea typeface="Times New Roman" panose="02020603050405020304" pitchFamily="18" charset="0"/>
            </a:endParaRPr>
          </a:p>
          <a:p>
            <a:endParaRPr lang="pl-PL" sz="1600" dirty="0"/>
          </a:p>
        </p:txBody>
      </p:sp>
      <p:pic>
        <p:nvPicPr>
          <p:cNvPr id="10" name="Obraz 9">
            <a:extLst>
              <a:ext uri="{FF2B5EF4-FFF2-40B4-BE49-F238E27FC236}">
                <a16:creationId xmlns:a16="http://schemas.microsoft.com/office/drawing/2014/main" id="{48D5100B-5905-428C-9A1D-83404CB0B0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pic>
        <p:nvPicPr>
          <p:cNvPr id="11" name="Picture 2" descr="https://fundusz.files.wordpress.com/2009/08/wydluzenie_wieku_emerytalne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9277" y="1074072"/>
            <a:ext cx="2896495" cy="2451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35467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1058779" y="5257802"/>
            <a:ext cx="6990347"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 52 388 29 87</a:t>
            </a:r>
            <a:br>
              <a:rPr lang="pl-PL" dirty="0">
                <a:solidFill>
                  <a:schemeClr val="tx2">
                    <a:lumMod val="50000"/>
                  </a:schemeClr>
                </a:solidFill>
              </a:rPr>
            </a:br>
            <a:r>
              <a:rPr lang="pl-PL" dirty="0">
                <a:solidFill>
                  <a:schemeClr val="tx2">
                    <a:lumMod val="50000"/>
                  </a:schemeClr>
                </a:solidFill>
              </a:rPr>
              <a:t>kom. 606 608 937 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545823" y="55924"/>
            <a:ext cx="10889071" cy="369332"/>
          </a:xfrm>
          <a:prstGeom prst="rect">
            <a:avLst/>
          </a:prstGeom>
        </p:spPr>
        <p:txBody>
          <a:bodyPr wrap="none">
            <a:spAutoFit/>
          </a:bodyPr>
          <a:lstStyle/>
          <a:p>
            <a:r>
              <a:rPr lang="pl-PL" b="1" dirty="0">
                <a:ln w="0"/>
                <a:solidFill>
                  <a:schemeClr val="accent1"/>
                </a:solidFill>
                <a:effectLst>
                  <a:outerShdw blurRad="38100" dist="25400" dir="5400000" algn="ctr" rotWithShape="0">
                    <a:srgbClr val="6E747A">
                      <a:alpha val="43000"/>
                    </a:srgbClr>
                  </a:outerShdw>
                </a:effectLst>
              </a:rPr>
              <a:t>- SPRAWOZDANIE ZGK SPÓŁKA Z O.O. W SĘPÓLNIE KRAJEŃSKIM ZA ROK 2020 ORAZ ZA I PÓŁROCZE 2021 ROKU -</a:t>
            </a:r>
          </a:p>
        </p:txBody>
      </p:sp>
      <p:sp>
        <p:nvSpPr>
          <p:cNvPr id="2" name="pole tekstowe 1">
            <a:extLst>
              <a:ext uri="{FF2B5EF4-FFF2-40B4-BE49-F238E27FC236}">
                <a16:creationId xmlns:a16="http://schemas.microsoft.com/office/drawing/2014/main" id="{67ABA628-962A-4998-B1F6-D81BCDF71C93}"/>
              </a:ext>
            </a:extLst>
          </p:cNvPr>
          <p:cNvSpPr txBox="1"/>
          <p:nvPr/>
        </p:nvSpPr>
        <p:spPr>
          <a:xfrm>
            <a:off x="812800" y="1009971"/>
            <a:ext cx="7549965" cy="2308324"/>
          </a:xfrm>
          <a:prstGeom prst="rect">
            <a:avLst/>
          </a:prstGeom>
          <a:noFill/>
        </p:spPr>
        <p:txBody>
          <a:bodyPr wrap="square" rtlCol="0">
            <a:spAutoFit/>
          </a:bodyPr>
          <a:lstStyle/>
          <a:p>
            <a:pPr marL="400050" indent="-400050">
              <a:spcAft>
                <a:spcPts val="0"/>
              </a:spcAft>
              <a:buAutoNum type="romanUcPeriod" startAt="5"/>
            </a:pPr>
            <a:r>
              <a:rPr lang="pl-PL" b="1" i="1" dirty="0">
                <a:ea typeface="Times New Roman" panose="02020603050405020304" pitchFamily="18" charset="0"/>
              </a:rPr>
              <a:t>Inwestycje</a:t>
            </a:r>
            <a:r>
              <a:rPr lang="pl-PL" dirty="0">
                <a:ea typeface="Times New Roman" panose="02020603050405020304" pitchFamily="18" charset="0"/>
              </a:rPr>
              <a:t> </a:t>
            </a:r>
          </a:p>
          <a:p>
            <a:pPr marL="400050" indent="-400050">
              <a:spcAft>
                <a:spcPts val="0"/>
              </a:spcAft>
              <a:buAutoNum type="romanUcPeriod" startAt="5"/>
            </a:pPr>
            <a:endParaRPr lang="pl-PL" dirty="0">
              <a:ea typeface="Times New Roman" panose="02020603050405020304" pitchFamily="18" charset="0"/>
            </a:endParaRPr>
          </a:p>
          <a:p>
            <a:pPr>
              <a:spcAft>
                <a:spcPts val="0"/>
              </a:spcAft>
            </a:pPr>
            <a:r>
              <a:rPr lang="pl-PL" dirty="0">
                <a:ea typeface="Times New Roman" panose="02020603050405020304" pitchFamily="18" charset="0"/>
              </a:rPr>
              <a:t>Plan inwestycyjny na rok 2020  wynosił  1 000 000 zł, został wykonany na kwotę</a:t>
            </a:r>
            <a:br>
              <a:rPr lang="pl-PL" dirty="0">
                <a:ea typeface="Times New Roman" panose="02020603050405020304" pitchFamily="18" charset="0"/>
              </a:rPr>
            </a:br>
            <a:r>
              <a:rPr lang="pl-PL" dirty="0">
                <a:ea typeface="Times New Roman" panose="02020603050405020304" pitchFamily="18" charset="0"/>
              </a:rPr>
              <a:t>1 244 897,88 zł, co daje wykonanie planu na poziomie 124,5 %</a:t>
            </a:r>
          </a:p>
          <a:p>
            <a:pPr>
              <a:spcAft>
                <a:spcPts val="0"/>
              </a:spcAft>
            </a:pPr>
            <a:endParaRPr lang="pl-PL" dirty="0">
              <a:ea typeface="Times New Roman" panose="02020603050405020304" pitchFamily="18" charset="0"/>
            </a:endParaRPr>
          </a:p>
          <a:p>
            <a:pPr algn="just">
              <a:spcAft>
                <a:spcPts val="0"/>
              </a:spcAft>
            </a:pPr>
            <a:r>
              <a:rPr lang="pl-PL" dirty="0">
                <a:ea typeface="Times New Roman" panose="02020603050405020304" pitchFamily="18" charset="0"/>
              </a:rPr>
              <a:t>Natomiast nakłady  inwestycyjne poniesione do 30 czerwca 2021 roku wynoszą </a:t>
            </a:r>
            <a:br>
              <a:rPr lang="pl-PL" dirty="0">
                <a:ea typeface="Times New Roman" panose="02020603050405020304" pitchFamily="18" charset="0"/>
              </a:rPr>
            </a:br>
            <a:r>
              <a:rPr lang="pl-PL" dirty="0">
                <a:ea typeface="Times New Roman" panose="02020603050405020304" pitchFamily="18" charset="0"/>
              </a:rPr>
              <a:t>548 397,79  zł. Plan na cały rok 2021  wynosi  1 150 000 zł, co daje nam wykonanie planu na poziomie 47,7 %</a:t>
            </a:r>
            <a:endParaRPr lang="pl-PL" dirty="0"/>
          </a:p>
        </p:txBody>
      </p:sp>
      <p:pic>
        <p:nvPicPr>
          <p:cNvPr id="9" name="Obraz 8">
            <a:extLst>
              <a:ext uri="{FF2B5EF4-FFF2-40B4-BE49-F238E27FC236}">
                <a16:creationId xmlns:a16="http://schemas.microsoft.com/office/drawing/2014/main" id="{D71FB5AC-92E4-4D3B-8DE2-04E2BA55BD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pic>
        <p:nvPicPr>
          <p:cNvPr id="10" name="Picture 2" descr="http://www.platinum-nieruchomosci.pl/upload/rte/inwestycj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0618" y="1947132"/>
            <a:ext cx="3248527" cy="2188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13287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1058778" y="5257802"/>
            <a:ext cx="6954253"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kom.  606 608 937</a:t>
            </a:r>
            <a:br>
              <a:rPr lang="pl-PL" dirty="0">
                <a:solidFill>
                  <a:schemeClr val="tx2">
                    <a:lumMod val="50000"/>
                  </a:schemeClr>
                </a:solidFill>
              </a:rPr>
            </a:br>
            <a:r>
              <a:rPr lang="pl-PL" dirty="0">
                <a:solidFill>
                  <a:schemeClr val="tx2">
                    <a:lumMod val="50000"/>
                  </a:schemeClr>
                </a:solidFill>
              </a:rPr>
              <a:t>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545823" y="55924"/>
            <a:ext cx="10889071" cy="369332"/>
          </a:xfrm>
          <a:prstGeom prst="rect">
            <a:avLst/>
          </a:prstGeom>
        </p:spPr>
        <p:txBody>
          <a:bodyPr wrap="none">
            <a:spAutoFit/>
          </a:bodyPr>
          <a:lstStyle/>
          <a:p>
            <a:r>
              <a:rPr lang="pl-PL" b="1" dirty="0">
                <a:ln w="0"/>
                <a:solidFill>
                  <a:schemeClr val="accent1"/>
                </a:solidFill>
                <a:effectLst>
                  <a:outerShdw blurRad="38100" dist="25400" dir="5400000" algn="ctr" rotWithShape="0">
                    <a:srgbClr val="6E747A">
                      <a:alpha val="43000"/>
                    </a:srgbClr>
                  </a:outerShdw>
                </a:effectLst>
              </a:rPr>
              <a:t>- SPRAWOZDANIE ZGK SPÓŁKA Z O.O. W SĘPÓLNIE KRAJEŃSKIM ZA ROK 2020 ORAZ ZA I PÓŁROCZE 2021 ROKU -</a:t>
            </a:r>
          </a:p>
        </p:txBody>
      </p:sp>
      <p:graphicFrame>
        <p:nvGraphicFramePr>
          <p:cNvPr id="9" name="Tabela 8">
            <a:extLst>
              <a:ext uri="{FF2B5EF4-FFF2-40B4-BE49-F238E27FC236}">
                <a16:creationId xmlns:a16="http://schemas.microsoft.com/office/drawing/2014/main" id="{2A700A2D-0A06-454C-85CC-666F0F02169E}"/>
              </a:ext>
            </a:extLst>
          </p:cNvPr>
          <p:cNvGraphicFramePr>
            <a:graphicFrameLocks noGrp="1"/>
          </p:cNvGraphicFramePr>
          <p:nvPr>
            <p:extLst>
              <p:ext uri="{D42A27DB-BD31-4B8C-83A1-F6EECF244321}">
                <p14:modId xmlns:p14="http://schemas.microsoft.com/office/powerpoint/2010/main" val="4193437463"/>
              </p:ext>
            </p:extLst>
          </p:nvPr>
        </p:nvGraphicFramePr>
        <p:xfrm>
          <a:off x="1433652" y="1358551"/>
          <a:ext cx="8929548" cy="2694153"/>
        </p:xfrm>
        <a:graphic>
          <a:graphicData uri="http://schemas.openxmlformats.org/drawingml/2006/table">
            <a:tbl>
              <a:tblPr firstRow="1" bandRow="1">
                <a:tableStyleId>{69CF1AB2-1976-4502-BF36-3FF5EA218861}</a:tableStyleId>
              </a:tblPr>
              <a:tblGrid>
                <a:gridCol w="6192159">
                  <a:extLst>
                    <a:ext uri="{9D8B030D-6E8A-4147-A177-3AD203B41FA5}">
                      <a16:colId xmlns:a16="http://schemas.microsoft.com/office/drawing/2014/main" val="20000"/>
                    </a:ext>
                  </a:extLst>
                </a:gridCol>
                <a:gridCol w="2737389">
                  <a:extLst>
                    <a:ext uri="{9D8B030D-6E8A-4147-A177-3AD203B41FA5}">
                      <a16:colId xmlns:a16="http://schemas.microsoft.com/office/drawing/2014/main" val="20001"/>
                    </a:ext>
                  </a:extLst>
                </a:gridCol>
              </a:tblGrid>
              <a:tr h="300965">
                <a:tc>
                  <a:txBody>
                    <a:bodyPr/>
                    <a:lstStyle/>
                    <a:p>
                      <a:r>
                        <a:rPr lang="pl-PL" sz="1400" b="0" dirty="0"/>
                        <a:t>Budowa PSZOK</a:t>
                      </a:r>
                    </a:p>
                  </a:txBody>
                  <a:tcPr/>
                </a:tc>
                <a:tc>
                  <a:txBody>
                    <a:bodyPr/>
                    <a:lstStyle/>
                    <a:p>
                      <a:pPr algn="r"/>
                      <a:r>
                        <a:rPr lang="pl-PL" sz="1400" b="0" dirty="0"/>
                        <a:t>451 550,24 zł</a:t>
                      </a:r>
                    </a:p>
                  </a:txBody>
                  <a:tcPr/>
                </a:tc>
                <a:extLst>
                  <a:ext uri="{0D108BD9-81ED-4DB2-BD59-A6C34878D82A}">
                    <a16:rowId xmlns:a16="http://schemas.microsoft.com/office/drawing/2014/main" val="10002"/>
                  </a:ext>
                </a:extLst>
              </a:tr>
              <a:tr h="300965">
                <a:tc>
                  <a:txBody>
                    <a:bodyPr/>
                    <a:lstStyle/>
                    <a:p>
                      <a:r>
                        <a:rPr lang="pl-PL" sz="1400" b="0" dirty="0"/>
                        <a:t>Budowa studni głębinowej w Sępolnie Krajeńskim</a:t>
                      </a:r>
                    </a:p>
                  </a:txBody>
                  <a:tcPr/>
                </a:tc>
                <a:tc>
                  <a:txBody>
                    <a:bodyPr/>
                    <a:lstStyle/>
                    <a:p>
                      <a:pPr algn="r"/>
                      <a:r>
                        <a:rPr lang="pl-PL" sz="1400" b="0" baseline="0" dirty="0"/>
                        <a:t>12 131,80 zł</a:t>
                      </a:r>
                      <a:endParaRPr lang="pl-PL" sz="1400" b="0" dirty="0"/>
                    </a:p>
                  </a:txBody>
                  <a:tcPr/>
                </a:tc>
                <a:extLst>
                  <a:ext uri="{0D108BD9-81ED-4DB2-BD59-A6C34878D82A}">
                    <a16:rowId xmlns:a16="http://schemas.microsoft.com/office/drawing/2014/main" val="10003"/>
                  </a:ext>
                </a:extLst>
              </a:tr>
              <a:tr h="361312">
                <a:tc>
                  <a:txBody>
                    <a:bodyPr/>
                    <a:lstStyle/>
                    <a:p>
                      <a:r>
                        <a:rPr lang="pl-PL" sz="1400" dirty="0"/>
                        <a:t>Budowa</a:t>
                      </a:r>
                      <a:r>
                        <a:rPr lang="pl-PL" sz="1400" baseline="0" dirty="0"/>
                        <a:t> sieci deszczowej ul. Odrodzenia</a:t>
                      </a:r>
                      <a:endParaRPr lang="pl-PL" sz="1400" dirty="0"/>
                    </a:p>
                  </a:txBody>
                  <a:tcPr/>
                </a:tc>
                <a:tc>
                  <a:txBody>
                    <a:bodyPr/>
                    <a:lstStyle/>
                    <a:p>
                      <a:pPr algn="r"/>
                      <a:r>
                        <a:rPr lang="pl-PL" sz="1400" baseline="0" dirty="0"/>
                        <a:t>95 607,97 zł</a:t>
                      </a:r>
                      <a:endParaRPr lang="pl-PL" sz="1400" dirty="0"/>
                    </a:p>
                  </a:txBody>
                  <a:tcPr/>
                </a:tc>
                <a:extLst>
                  <a:ext uri="{0D108BD9-81ED-4DB2-BD59-A6C34878D82A}">
                    <a16:rowId xmlns:a16="http://schemas.microsoft.com/office/drawing/2014/main" val="10005"/>
                  </a:ext>
                </a:extLst>
              </a:tr>
              <a:tr h="3833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400" dirty="0"/>
                        <a:t>Zakup wózka widłowego </a:t>
                      </a:r>
                    </a:p>
                  </a:txBody>
                  <a:tcPr/>
                </a:tc>
                <a:tc>
                  <a:txBody>
                    <a:bodyPr/>
                    <a:lstStyle/>
                    <a:p>
                      <a:pPr algn="r"/>
                      <a:r>
                        <a:rPr lang="pl-PL" sz="1400" baseline="0" dirty="0"/>
                        <a:t>51 219,51 zł</a:t>
                      </a:r>
                      <a:endParaRPr lang="pl-PL" sz="1400" dirty="0"/>
                    </a:p>
                  </a:txBody>
                  <a:tcPr/>
                </a:tc>
                <a:extLst>
                  <a:ext uri="{0D108BD9-81ED-4DB2-BD59-A6C34878D82A}">
                    <a16:rowId xmlns:a16="http://schemas.microsoft.com/office/drawing/2014/main" val="10006"/>
                  </a:ext>
                </a:extLst>
              </a:tr>
              <a:tr h="300965">
                <a:tc>
                  <a:txBody>
                    <a:bodyPr/>
                    <a:lstStyle/>
                    <a:p>
                      <a:r>
                        <a:rPr lang="pl-PL" sz="1400" dirty="0"/>
                        <a:t>Budowa sieci ciepłowniczej </a:t>
                      </a:r>
                      <a:r>
                        <a:rPr lang="pl-PL" sz="1400" dirty="0" err="1"/>
                        <a:t>CSiR</a:t>
                      </a:r>
                      <a:endParaRPr lang="pl-PL" sz="1400" dirty="0"/>
                    </a:p>
                  </a:txBody>
                  <a:tcPr/>
                </a:tc>
                <a:tc>
                  <a:txBody>
                    <a:bodyPr/>
                    <a:lstStyle/>
                    <a:p>
                      <a:pPr algn="r"/>
                      <a:r>
                        <a:rPr lang="pl-PL" sz="1400" baseline="0" dirty="0"/>
                        <a:t>64 616,60 zł</a:t>
                      </a:r>
                      <a:endParaRPr lang="pl-PL" sz="1400" dirty="0"/>
                    </a:p>
                  </a:txBody>
                  <a:tcPr/>
                </a:tc>
                <a:extLst>
                  <a:ext uri="{0D108BD9-81ED-4DB2-BD59-A6C34878D82A}">
                    <a16:rowId xmlns:a16="http://schemas.microsoft.com/office/drawing/2014/main" val="10007"/>
                  </a:ext>
                </a:extLst>
              </a:tr>
              <a:tr h="332936">
                <a:tc>
                  <a:txBody>
                    <a:bodyPr/>
                    <a:lstStyle/>
                    <a:p>
                      <a:r>
                        <a:rPr lang="pl-PL" sz="1400" dirty="0"/>
                        <a:t>Modernizacja sieci wodociągowej ul. Sportowa, Matejki, Bergera, BOWID </a:t>
                      </a:r>
                    </a:p>
                  </a:txBody>
                  <a:tcPr/>
                </a:tc>
                <a:tc>
                  <a:txBody>
                    <a:bodyPr/>
                    <a:lstStyle/>
                    <a:p>
                      <a:pPr algn="r"/>
                      <a:r>
                        <a:rPr lang="pl-PL" sz="1400" baseline="0" dirty="0"/>
                        <a:t>150 120,51 zł</a:t>
                      </a:r>
                      <a:endParaRPr lang="pl-PL" sz="1400" dirty="0"/>
                    </a:p>
                  </a:txBody>
                  <a:tcPr/>
                </a:tc>
                <a:extLst>
                  <a:ext uri="{0D108BD9-81ED-4DB2-BD59-A6C34878D82A}">
                    <a16:rowId xmlns:a16="http://schemas.microsoft.com/office/drawing/2014/main" val="10008"/>
                  </a:ext>
                </a:extLst>
              </a:tr>
              <a:tr h="337624">
                <a:tc>
                  <a:txBody>
                    <a:bodyPr/>
                    <a:lstStyle/>
                    <a:p>
                      <a:r>
                        <a:rPr lang="pl-PL" sz="1400" dirty="0"/>
                        <a:t>Modernizacja sieci wodociągowej Wrzosowa  i okolice</a:t>
                      </a:r>
                    </a:p>
                  </a:txBody>
                  <a:tcPr/>
                </a:tc>
                <a:tc>
                  <a:txBody>
                    <a:bodyPr/>
                    <a:lstStyle/>
                    <a:p>
                      <a:pPr algn="r"/>
                      <a:r>
                        <a:rPr lang="pl-PL" sz="1400" dirty="0"/>
                        <a:t>75 770,40 zł</a:t>
                      </a:r>
                    </a:p>
                  </a:txBody>
                  <a:tcPr/>
                </a:tc>
                <a:extLst>
                  <a:ext uri="{0D108BD9-81ED-4DB2-BD59-A6C34878D82A}">
                    <a16:rowId xmlns:a16="http://schemas.microsoft.com/office/drawing/2014/main" val="95488695"/>
                  </a:ext>
                </a:extLst>
              </a:tr>
              <a:tr h="364483">
                <a:tc>
                  <a:txBody>
                    <a:bodyPr/>
                    <a:lstStyle/>
                    <a:p>
                      <a:r>
                        <a:rPr lang="pl-PL" sz="1400" dirty="0"/>
                        <a:t>Zakup kosiarki samojezdnej </a:t>
                      </a:r>
                    </a:p>
                  </a:txBody>
                  <a:tcPr/>
                </a:tc>
                <a:tc>
                  <a:txBody>
                    <a:bodyPr/>
                    <a:lstStyle/>
                    <a:p>
                      <a:pPr algn="r"/>
                      <a:r>
                        <a:rPr lang="pl-PL" sz="1400" dirty="0"/>
                        <a:t>13 000,00 zł</a:t>
                      </a:r>
                    </a:p>
                  </a:txBody>
                  <a:tcPr/>
                </a:tc>
                <a:extLst>
                  <a:ext uri="{0D108BD9-81ED-4DB2-BD59-A6C34878D82A}">
                    <a16:rowId xmlns:a16="http://schemas.microsoft.com/office/drawing/2014/main" val="4265346033"/>
                  </a:ext>
                </a:extLst>
              </a:tr>
            </a:tbl>
          </a:graphicData>
        </a:graphic>
      </p:graphicFrame>
      <p:sp>
        <p:nvSpPr>
          <p:cNvPr id="2" name="pole tekstowe 1">
            <a:extLst>
              <a:ext uri="{FF2B5EF4-FFF2-40B4-BE49-F238E27FC236}">
                <a16:creationId xmlns:a16="http://schemas.microsoft.com/office/drawing/2014/main" id="{C180E609-DBD8-48C5-9CAA-F8605EF7552A}"/>
              </a:ext>
            </a:extLst>
          </p:cNvPr>
          <p:cNvSpPr txBox="1"/>
          <p:nvPr/>
        </p:nvSpPr>
        <p:spPr>
          <a:xfrm>
            <a:off x="914399" y="594300"/>
            <a:ext cx="9448801" cy="369332"/>
          </a:xfrm>
          <a:prstGeom prst="rect">
            <a:avLst/>
          </a:prstGeom>
          <a:noFill/>
        </p:spPr>
        <p:txBody>
          <a:bodyPr wrap="square" rtlCol="0">
            <a:spAutoFit/>
          </a:bodyPr>
          <a:lstStyle/>
          <a:p>
            <a:r>
              <a:rPr lang="pl-PL" dirty="0"/>
              <a:t>Nakłady  inwestycyjne  poniesione w 2020 roku to między innymi:</a:t>
            </a:r>
          </a:p>
        </p:txBody>
      </p:sp>
      <p:pic>
        <p:nvPicPr>
          <p:cNvPr id="10" name="Obraz 9">
            <a:extLst>
              <a:ext uri="{FF2B5EF4-FFF2-40B4-BE49-F238E27FC236}">
                <a16:creationId xmlns:a16="http://schemas.microsoft.com/office/drawing/2014/main" id="{12290BA8-1008-412A-A6DA-5B96354058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1782"/>
            <a:ext cx="3245153" cy="1598532"/>
          </a:xfrm>
          <a:prstGeom prst="rect">
            <a:avLst/>
          </a:prstGeom>
        </p:spPr>
      </p:pic>
    </p:spTree>
    <p:extLst>
      <p:ext uri="{BB962C8B-B14F-4D97-AF65-F5344CB8AC3E}">
        <p14:creationId xmlns:p14="http://schemas.microsoft.com/office/powerpoint/2010/main" val="259358373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a:extLst>
              <a:ext uri="{FF2B5EF4-FFF2-40B4-BE49-F238E27FC236}">
                <a16:creationId xmlns:a16="http://schemas.microsoft.com/office/drawing/2014/main" id="{0180825C-0430-4FAC-A625-649348A599C0}"/>
              </a:ext>
            </a:extLst>
          </p:cNvPr>
          <p:cNvSpPr/>
          <p:nvPr/>
        </p:nvSpPr>
        <p:spPr>
          <a:xfrm>
            <a:off x="974558" y="5257801"/>
            <a:ext cx="6905702"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 52 388 29 87</a:t>
            </a:r>
            <a:br>
              <a:rPr lang="pl-PL" dirty="0">
                <a:solidFill>
                  <a:schemeClr val="tx2">
                    <a:lumMod val="50000"/>
                  </a:schemeClr>
                </a:solidFill>
              </a:rPr>
            </a:br>
            <a:r>
              <a:rPr lang="pl-PL" dirty="0">
                <a:solidFill>
                  <a:schemeClr val="tx2">
                    <a:lumMod val="50000"/>
                  </a:schemeClr>
                </a:solidFill>
              </a:rPr>
              <a:t>kom. 606 608 937 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sp>
        <p:nvSpPr>
          <p:cNvPr id="8" name="Prostokąt 7">
            <a:extLst>
              <a:ext uri="{FF2B5EF4-FFF2-40B4-BE49-F238E27FC236}">
                <a16:creationId xmlns:a16="http://schemas.microsoft.com/office/drawing/2014/main" id="{97A40055-EC2B-4407-9E27-708EBD5CEC27}"/>
              </a:ext>
            </a:extLst>
          </p:cNvPr>
          <p:cNvSpPr/>
          <p:nvPr/>
        </p:nvSpPr>
        <p:spPr>
          <a:xfrm>
            <a:off x="4676438" y="57090"/>
            <a:ext cx="2309607" cy="400110"/>
          </a:xfrm>
          <a:prstGeom prst="rect">
            <a:avLst/>
          </a:prstGeom>
        </p:spPr>
        <p:txBody>
          <a:bodyPr wrap="none">
            <a:spAutoFit/>
          </a:bodyPr>
          <a:lstStyle/>
          <a:p>
            <a:r>
              <a:rPr lang="pl-PL" sz="2000" b="1" dirty="0">
                <a:ln w="0"/>
                <a:solidFill>
                  <a:schemeClr val="accent1"/>
                </a:solidFill>
                <a:effectLst>
                  <a:outerShdw blurRad="38100" dist="25400" dir="5400000" algn="ctr" rotWithShape="0">
                    <a:srgbClr val="6E747A">
                      <a:alpha val="43000"/>
                    </a:srgbClr>
                  </a:outerShdw>
                </a:effectLst>
              </a:rPr>
              <a:t>- FORMA PRAWNA -</a:t>
            </a:r>
          </a:p>
        </p:txBody>
      </p:sp>
      <p:sp>
        <p:nvSpPr>
          <p:cNvPr id="9" name="Prostokąt 8">
            <a:extLst>
              <a:ext uri="{FF2B5EF4-FFF2-40B4-BE49-F238E27FC236}">
                <a16:creationId xmlns:a16="http://schemas.microsoft.com/office/drawing/2014/main" id="{E408A8C8-F4EC-4FC2-AE46-162F2551361F}"/>
              </a:ext>
            </a:extLst>
          </p:cNvPr>
          <p:cNvSpPr/>
          <p:nvPr/>
        </p:nvSpPr>
        <p:spPr>
          <a:xfrm>
            <a:off x="1371600" y="1403891"/>
            <a:ext cx="6015789" cy="2308324"/>
          </a:xfrm>
          <a:prstGeom prst="rect">
            <a:avLst/>
          </a:prstGeom>
        </p:spPr>
        <p:txBody>
          <a:bodyPr wrap="square">
            <a:spAutoFit/>
          </a:bodyPr>
          <a:lstStyle/>
          <a:p>
            <a:r>
              <a:rPr lang="pl-PL" dirty="0"/>
              <a:t>Zakład Gospodarki Komunalnej w Sępólnie Krajeńskim Spółka z o.o. powstała poprzez zawarcie poniższej umowy:</a:t>
            </a:r>
          </a:p>
          <a:p>
            <a:endParaRPr lang="pl-PL" dirty="0"/>
          </a:p>
          <a:p>
            <a:pPr algn="ctr"/>
            <a:r>
              <a:rPr lang="pl-PL" dirty="0"/>
              <a:t>UMOWA SPÓŁKI Z DNIA 10.12.1996 R. </a:t>
            </a:r>
          </a:p>
          <a:p>
            <a:pPr algn="ctr"/>
            <a:r>
              <a:rPr lang="pl-PL" dirty="0"/>
              <a:t>W FORMIE AKTU NOTARIALNEGO SPORZĄDZONEGO PRZEZ NOTARIUSZA MARKA JANA BOENIGK W KANCELARII NOTARIALNEJ W SĘPÓLNIE KRAJEŃSKIM (REP. A NR 7348/1996)</a:t>
            </a:r>
          </a:p>
        </p:txBody>
      </p:sp>
      <p:cxnSp>
        <p:nvCxnSpPr>
          <p:cNvPr id="10" name="Łącznik prosty 9">
            <a:extLst>
              <a:ext uri="{FF2B5EF4-FFF2-40B4-BE49-F238E27FC236}">
                <a16:creationId xmlns:a16="http://schemas.microsoft.com/office/drawing/2014/main" id="{4C015A03-69DF-48D4-92F2-7EF0E83B384D}"/>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 name="Łącznik prosty 10">
            <a:extLst>
              <a:ext uri="{FF2B5EF4-FFF2-40B4-BE49-F238E27FC236}">
                <a16:creationId xmlns:a16="http://schemas.microsoft.com/office/drawing/2014/main" id="{E61C1A23-2040-4E02-AE90-E74AB88849B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2" name="Obraz 11">
            <a:extLst>
              <a:ext uri="{FF2B5EF4-FFF2-40B4-BE49-F238E27FC236}">
                <a16:creationId xmlns:a16="http://schemas.microsoft.com/office/drawing/2014/main" id="{D6F37F8E-FC5D-4BB4-BCC1-E6B897A31E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pic>
        <p:nvPicPr>
          <p:cNvPr id="13" name="Picture 2" descr="https://www.rzetelnyregulamin.pl/upload/Image/umow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0260" y="1024528"/>
            <a:ext cx="3076575" cy="3067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55549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1022683" y="5257802"/>
            <a:ext cx="7062538"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 52 388 29 87</a:t>
            </a:r>
            <a:br>
              <a:rPr lang="pl-PL" dirty="0">
                <a:solidFill>
                  <a:schemeClr val="tx2">
                    <a:lumMod val="50000"/>
                  </a:schemeClr>
                </a:solidFill>
              </a:rPr>
            </a:br>
            <a:r>
              <a:rPr lang="pl-PL" dirty="0">
                <a:solidFill>
                  <a:schemeClr val="tx2">
                    <a:lumMod val="50000"/>
                  </a:schemeClr>
                </a:solidFill>
              </a:rPr>
              <a:t>kom. 606 608 937 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545823" y="55924"/>
            <a:ext cx="10889071" cy="369332"/>
          </a:xfrm>
          <a:prstGeom prst="rect">
            <a:avLst/>
          </a:prstGeom>
        </p:spPr>
        <p:txBody>
          <a:bodyPr wrap="none">
            <a:spAutoFit/>
          </a:bodyPr>
          <a:lstStyle/>
          <a:p>
            <a:r>
              <a:rPr lang="pl-PL" b="1" dirty="0">
                <a:ln w="0"/>
                <a:solidFill>
                  <a:schemeClr val="accent1"/>
                </a:solidFill>
                <a:effectLst>
                  <a:outerShdw blurRad="38100" dist="25400" dir="5400000" algn="ctr" rotWithShape="0">
                    <a:srgbClr val="6E747A">
                      <a:alpha val="43000"/>
                    </a:srgbClr>
                  </a:outerShdw>
                </a:effectLst>
              </a:rPr>
              <a:t>- SPRAWOZDANIE ZGK SPÓŁKA Z O.O. W SĘPÓLNIE KRAJEŃSKIM ZA ROK 2020 ORAZ ZA I PÓŁROCZE 2021 ROKU -</a:t>
            </a:r>
          </a:p>
        </p:txBody>
      </p:sp>
      <p:sp>
        <p:nvSpPr>
          <p:cNvPr id="3" name="pole tekstowe 2">
            <a:extLst>
              <a:ext uri="{FF2B5EF4-FFF2-40B4-BE49-F238E27FC236}">
                <a16:creationId xmlns:a16="http://schemas.microsoft.com/office/drawing/2014/main" id="{13476F85-3AEC-49F7-B3AE-1E92E35D154C}"/>
              </a:ext>
            </a:extLst>
          </p:cNvPr>
          <p:cNvSpPr txBox="1"/>
          <p:nvPr/>
        </p:nvSpPr>
        <p:spPr>
          <a:xfrm>
            <a:off x="1155958" y="899221"/>
            <a:ext cx="7144659" cy="369332"/>
          </a:xfrm>
          <a:prstGeom prst="rect">
            <a:avLst/>
          </a:prstGeom>
          <a:noFill/>
        </p:spPr>
        <p:txBody>
          <a:bodyPr wrap="square" rtlCol="0">
            <a:spAutoFit/>
          </a:bodyPr>
          <a:lstStyle/>
          <a:p>
            <a:r>
              <a:rPr lang="pl-PL" dirty="0"/>
              <a:t>Nakłady  inwestycyjne poniesione do 30 czerwca 2021 roku: </a:t>
            </a:r>
          </a:p>
        </p:txBody>
      </p:sp>
      <p:graphicFrame>
        <p:nvGraphicFramePr>
          <p:cNvPr id="10" name="Tabela 9">
            <a:extLst>
              <a:ext uri="{FF2B5EF4-FFF2-40B4-BE49-F238E27FC236}">
                <a16:creationId xmlns:a16="http://schemas.microsoft.com/office/drawing/2014/main" id="{0CFDAA6A-9903-43D2-99CD-35B4C82E3995}"/>
              </a:ext>
            </a:extLst>
          </p:cNvPr>
          <p:cNvGraphicFramePr>
            <a:graphicFrameLocks noGrp="1"/>
          </p:cNvGraphicFramePr>
          <p:nvPr>
            <p:extLst>
              <p:ext uri="{D42A27DB-BD31-4B8C-83A1-F6EECF244321}">
                <p14:modId xmlns:p14="http://schemas.microsoft.com/office/powerpoint/2010/main" val="4109802900"/>
              </p:ext>
            </p:extLst>
          </p:nvPr>
        </p:nvGraphicFramePr>
        <p:xfrm>
          <a:off x="1686757" y="1677627"/>
          <a:ext cx="8614992" cy="2438400"/>
        </p:xfrm>
        <a:graphic>
          <a:graphicData uri="http://schemas.openxmlformats.org/drawingml/2006/table">
            <a:tbl>
              <a:tblPr firstRow="1" bandRow="1">
                <a:tableStyleId>{69CF1AB2-1976-4502-BF36-3FF5EA218861}</a:tableStyleId>
              </a:tblPr>
              <a:tblGrid>
                <a:gridCol w="6184372">
                  <a:extLst>
                    <a:ext uri="{9D8B030D-6E8A-4147-A177-3AD203B41FA5}">
                      <a16:colId xmlns:a16="http://schemas.microsoft.com/office/drawing/2014/main" val="20000"/>
                    </a:ext>
                  </a:extLst>
                </a:gridCol>
                <a:gridCol w="2430620">
                  <a:extLst>
                    <a:ext uri="{9D8B030D-6E8A-4147-A177-3AD203B41FA5}">
                      <a16:colId xmlns:a16="http://schemas.microsoft.com/office/drawing/2014/main" val="20001"/>
                    </a:ext>
                  </a:extLst>
                </a:gridCol>
              </a:tblGrid>
              <a:tr h="300965">
                <a:tc>
                  <a:txBody>
                    <a:bodyPr/>
                    <a:lstStyle/>
                    <a:p>
                      <a:r>
                        <a:rPr lang="pl-PL" sz="1400" b="0" dirty="0"/>
                        <a:t>Budowa sieci wodociągowej  ul. Miodowa, Bratkowa, Morelowa</a:t>
                      </a:r>
                    </a:p>
                  </a:txBody>
                  <a:tcPr/>
                </a:tc>
                <a:tc>
                  <a:txBody>
                    <a:bodyPr/>
                    <a:lstStyle/>
                    <a:p>
                      <a:pPr algn="r"/>
                      <a:r>
                        <a:rPr lang="pl-PL" sz="1400" b="0" dirty="0"/>
                        <a:t>50 338,18 zł </a:t>
                      </a:r>
                    </a:p>
                  </a:txBody>
                  <a:tcPr/>
                </a:tc>
                <a:extLst>
                  <a:ext uri="{0D108BD9-81ED-4DB2-BD59-A6C34878D82A}">
                    <a16:rowId xmlns:a16="http://schemas.microsoft.com/office/drawing/2014/main" val="10000"/>
                  </a:ext>
                </a:extLst>
              </a:tr>
              <a:tr h="300965">
                <a:tc>
                  <a:txBody>
                    <a:bodyPr/>
                    <a:lstStyle/>
                    <a:p>
                      <a:r>
                        <a:rPr lang="pl-PL" sz="1400" dirty="0"/>
                        <a:t>Modernizacja sieci wodociągowej  ul. Pokrzywnickiego</a:t>
                      </a:r>
                    </a:p>
                  </a:txBody>
                  <a:tcPr/>
                </a:tc>
                <a:tc>
                  <a:txBody>
                    <a:bodyPr/>
                    <a:lstStyle/>
                    <a:p>
                      <a:pPr algn="r"/>
                      <a:r>
                        <a:rPr lang="pl-PL" sz="1400" dirty="0"/>
                        <a:t>47 618,76 zł</a:t>
                      </a:r>
                    </a:p>
                  </a:txBody>
                  <a:tcPr/>
                </a:tc>
                <a:extLst>
                  <a:ext uri="{0D108BD9-81ED-4DB2-BD59-A6C34878D82A}">
                    <a16:rowId xmlns:a16="http://schemas.microsoft.com/office/drawing/2014/main" val="10001"/>
                  </a:ext>
                </a:extLst>
              </a:tr>
              <a:tr h="300965">
                <a:tc>
                  <a:txBody>
                    <a:bodyPr/>
                    <a:lstStyle/>
                    <a:p>
                      <a:r>
                        <a:rPr lang="pl-PL" sz="1400" dirty="0"/>
                        <a:t>Budowa sieci wodociągowej ul. Więcborska</a:t>
                      </a:r>
                    </a:p>
                  </a:txBody>
                  <a:tcPr/>
                </a:tc>
                <a:tc>
                  <a:txBody>
                    <a:bodyPr/>
                    <a:lstStyle/>
                    <a:p>
                      <a:pPr algn="r"/>
                      <a:r>
                        <a:rPr lang="pl-PL" sz="1400" dirty="0"/>
                        <a:t>10 735,73 zł </a:t>
                      </a:r>
                    </a:p>
                  </a:txBody>
                  <a:tcPr/>
                </a:tc>
                <a:extLst>
                  <a:ext uri="{0D108BD9-81ED-4DB2-BD59-A6C34878D82A}">
                    <a16:rowId xmlns:a16="http://schemas.microsoft.com/office/drawing/2014/main" val="277087271"/>
                  </a:ext>
                </a:extLst>
              </a:tr>
              <a:tr h="300965">
                <a:tc>
                  <a:txBody>
                    <a:bodyPr/>
                    <a:lstStyle/>
                    <a:p>
                      <a:r>
                        <a:rPr lang="pl-PL" sz="1400" dirty="0"/>
                        <a:t>Modernizacja SUW KAWLE</a:t>
                      </a:r>
                    </a:p>
                  </a:txBody>
                  <a:tcPr/>
                </a:tc>
                <a:tc>
                  <a:txBody>
                    <a:bodyPr/>
                    <a:lstStyle/>
                    <a:p>
                      <a:pPr algn="r"/>
                      <a:r>
                        <a:rPr lang="pl-PL" sz="1400" dirty="0"/>
                        <a:t>8 543,16 zł</a:t>
                      </a:r>
                    </a:p>
                  </a:txBody>
                  <a:tcPr/>
                </a:tc>
                <a:extLst>
                  <a:ext uri="{0D108BD9-81ED-4DB2-BD59-A6C34878D82A}">
                    <a16:rowId xmlns:a16="http://schemas.microsoft.com/office/drawing/2014/main" val="2205743786"/>
                  </a:ext>
                </a:extLst>
              </a:tr>
              <a:tr h="300965">
                <a:tc>
                  <a:txBody>
                    <a:bodyPr/>
                    <a:lstStyle/>
                    <a:p>
                      <a:r>
                        <a:rPr lang="pl-PL" sz="1400" dirty="0"/>
                        <a:t>Modernizacja ciepłowni</a:t>
                      </a:r>
                    </a:p>
                  </a:txBody>
                  <a:tcPr/>
                </a:tc>
                <a:tc>
                  <a:txBody>
                    <a:bodyPr/>
                    <a:lstStyle/>
                    <a:p>
                      <a:pPr algn="r"/>
                      <a:r>
                        <a:rPr lang="pl-PL" sz="1400" baseline="0" dirty="0"/>
                        <a:t>152 586,28 </a:t>
                      </a:r>
                      <a:r>
                        <a:rPr lang="pl-PL" sz="1400" dirty="0"/>
                        <a:t>zł</a:t>
                      </a:r>
                    </a:p>
                  </a:txBody>
                  <a:tcPr/>
                </a:tc>
                <a:extLst>
                  <a:ext uri="{0D108BD9-81ED-4DB2-BD59-A6C34878D82A}">
                    <a16:rowId xmlns:a16="http://schemas.microsoft.com/office/drawing/2014/main" val="512538298"/>
                  </a:ext>
                </a:extLst>
              </a:tr>
              <a:tr h="300965">
                <a:tc>
                  <a:txBody>
                    <a:bodyPr/>
                    <a:lstStyle/>
                    <a:p>
                      <a:r>
                        <a:rPr lang="pl-PL" sz="1400" dirty="0"/>
                        <a:t>Wymiana sieci Plac Wolności i przyległe ulice</a:t>
                      </a:r>
                    </a:p>
                  </a:txBody>
                  <a:tcPr/>
                </a:tc>
                <a:tc>
                  <a:txBody>
                    <a:bodyPr/>
                    <a:lstStyle/>
                    <a:p>
                      <a:pPr algn="r"/>
                      <a:r>
                        <a:rPr lang="pl-PL" sz="1400" dirty="0"/>
                        <a:t>248 723,89 zł</a:t>
                      </a:r>
                    </a:p>
                  </a:txBody>
                  <a:tcPr/>
                </a:tc>
                <a:extLst>
                  <a:ext uri="{0D108BD9-81ED-4DB2-BD59-A6C34878D82A}">
                    <a16:rowId xmlns:a16="http://schemas.microsoft.com/office/drawing/2014/main" val="2973085615"/>
                  </a:ext>
                </a:extLst>
              </a:tr>
              <a:tr h="152400">
                <a:tc>
                  <a:txBody>
                    <a:bodyPr/>
                    <a:lstStyle/>
                    <a:p>
                      <a:r>
                        <a:rPr lang="pl-PL" sz="1400" dirty="0"/>
                        <a:t>Tłocznia ścieków ul Farna</a:t>
                      </a:r>
                    </a:p>
                  </a:txBody>
                  <a:tcPr/>
                </a:tc>
                <a:tc>
                  <a:txBody>
                    <a:bodyPr/>
                    <a:lstStyle/>
                    <a:p>
                      <a:pPr algn="r"/>
                      <a:r>
                        <a:rPr lang="pl-PL" sz="1400" dirty="0"/>
                        <a:t>13 273,00 zł</a:t>
                      </a:r>
                    </a:p>
                  </a:txBody>
                  <a:tcPr/>
                </a:tc>
                <a:extLst>
                  <a:ext uri="{0D108BD9-81ED-4DB2-BD59-A6C34878D82A}">
                    <a16:rowId xmlns:a16="http://schemas.microsoft.com/office/drawing/2014/main" val="10006"/>
                  </a:ext>
                </a:extLst>
              </a:tr>
              <a:tr h="152400">
                <a:tc>
                  <a:txBody>
                    <a:bodyPr/>
                    <a:lstStyle/>
                    <a:p>
                      <a:r>
                        <a:rPr lang="pl-PL" sz="1400" dirty="0"/>
                        <a:t>Stanowisko wulkanizacyjne</a:t>
                      </a:r>
                    </a:p>
                  </a:txBody>
                  <a:tcPr/>
                </a:tc>
                <a:tc>
                  <a:txBody>
                    <a:bodyPr/>
                    <a:lstStyle/>
                    <a:p>
                      <a:pPr algn="r"/>
                      <a:r>
                        <a:rPr lang="pl-PL" sz="1400" dirty="0"/>
                        <a:t>16 579,79 zł</a:t>
                      </a:r>
                    </a:p>
                  </a:txBody>
                  <a:tcPr/>
                </a:tc>
                <a:extLst>
                  <a:ext uri="{0D108BD9-81ED-4DB2-BD59-A6C34878D82A}">
                    <a16:rowId xmlns:a16="http://schemas.microsoft.com/office/drawing/2014/main" val="1792303502"/>
                  </a:ext>
                </a:extLst>
              </a:tr>
            </a:tbl>
          </a:graphicData>
        </a:graphic>
      </p:graphicFrame>
      <p:pic>
        <p:nvPicPr>
          <p:cNvPr id="11" name="Obraz 10">
            <a:extLst>
              <a:ext uri="{FF2B5EF4-FFF2-40B4-BE49-F238E27FC236}">
                <a16:creationId xmlns:a16="http://schemas.microsoft.com/office/drawing/2014/main" id="{DE14523E-636F-4DF0-B63D-68F4635906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Tree>
    <p:extLst>
      <p:ext uri="{BB962C8B-B14F-4D97-AF65-F5344CB8AC3E}">
        <p14:creationId xmlns:p14="http://schemas.microsoft.com/office/powerpoint/2010/main" val="163265784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1022683" y="5257801"/>
            <a:ext cx="7002379"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 52 388 29 87</a:t>
            </a:r>
            <a:br>
              <a:rPr lang="pl-PL" dirty="0">
                <a:solidFill>
                  <a:schemeClr val="tx2">
                    <a:lumMod val="50000"/>
                  </a:schemeClr>
                </a:solidFill>
              </a:rPr>
            </a:br>
            <a:r>
              <a:rPr lang="pl-PL" dirty="0">
                <a:solidFill>
                  <a:schemeClr val="tx2">
                    <a:lumMod val="50000"/>
                  </a:schemeClr>
                </a:solidFill>
              </a:rPr>
              <a:t>kom. 606 608 937 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545823" y="55924"/>
            <a:ext cx="10889071" cy="369332"/>
          </a:xfrm>
          <a:prstGeom prst="rect">
            <a:avLst/>
          </a:prstGeom>
        </p:spPr>
        <p:txBody>
          <a:bodyPr wrap="none">
            <a:spAutoFit/>
          </a:bodyPr>
          <a:lstStyle/>
          <a:p>
            <a:r>
              <a:rPr lang="pl-PL" b="1" dirty="0">
                <a:ln w="0"/>
                <a:solidFill>
                  <a:schemeClr val="accent1"/>
                </a:solidFill>
                <a:effectLst>
                  <a:outerShdw blurRad="38100" dist="25400" dir="5400000" algn="ctr" rotWithShape="0">
                    <a:srgbClr val="6E747A">
                      <a:alpha val="43000"/>
                    </a:srgbClr>
                  </a:outerShdw>
                </a:effectLst>
              </a:rPr>
              <a:t>- SPRAWOZDANIE ZGK SPÓŁKA Z O.O. W SĘPÓLNIE KRAJEŃSKIM ZA ROK 2020 ORAZ ZA I PÓŁROCZE 2021 ROKU -</a:t>
            </a:r>
          </a:p>
        </p:txBody>
      </p:sp>
      <p:sp>
        <p:nvSpPr>
          <p:cNvPr id="2" name="pole tekstowe 1">
            <a:extLst>
              <a:ext uri="{FF2B5EF4-FFF2-40B4-BE49-F238E27FC236}">
                <a16:creationId xmlns:a16="http://schemas.microsoft.com/office/drawing/2014/main" id="{DFFD737F-DD46-4C72-A0D4-74FA8654E887}"/>
              </a:ext>
            </a:extLst>
          </p:cNvPr>
          <p:cNvSpPr txBox="1"/>
          <p:nvPr/>
        </p:nvSpPr>
        <p:spPr>
          <a:xfrm>
            <a:off x="1142999" y="906140"/>
            <a:ext cx="9855457" cy="2862322"/>
          </a:xfrm>
          <a:prstGeom prst="rect">
            <a:avLst/>
          </a:prstGeom>
          <a:noFill/>
        </p:spPr>
        <p:txBody>
          <a:bodyPr wrap="square" rtlCol="0">
            <a:spAutoFit/>
          </a:bodyPr>
          <a:lstStyle/>
          <a:p>
            <a:pPr>
              <a:spcAft>
                <a:spcPts val="0"/>
              </a:spcAft>
            </a:pPr>
            <a:r>
              <a:rPr lang="pl-PL" b="1" i="1" dirty="0">
                <a:ea typeface="Times New Roman" panose="02020603050405020304" pitchFamily="18" charset="0"/>
              </a:rPr>
              <a:t>VI.   Sytuacja  majątkowa i finansowa </a:t>
            </a:r>
            <a:endParaRPr lang="pl-PL" dirty="0">
              <a:ea typeface="Times New Roman" panose="02020603050405020304" pitchFamily="18" charset="0"/>
            </a:endParaRPr>
          </a:p>
          <a:p>
            <a:pPr>
              <a:spcAft>
                <a:spcPts val="0"/>
              </a:spcAft>
            </a:pPr>
            <a:r>
              <a:rPr lang="pl-PL" b="1" i="1" dirty="0">
                <a:ea typeface="Times New Roman" panose="02020603050405020304" pitchFamily="18" charset="0"/>
              </a:rPr>
              <a:t> </a:t>
            </a:r>
            <a:endParaRPr lang="pl-PL" dirty="0">
              <a:ea typeface="Times New Roman" panose="02020603050405020304" pitchFamily="18" charset="0"/>
            </a:endParaRPr>
          </a:p>
          <a:p>
            <a:pPr algn="just"/>
            <a:r>
              <a:rPr lang="pl-PL" dirty="0">
                <a:ea typeface="Times New Roman" panose="02020603050405020304" pitchFamily="18" charset="0"/>
              </a:rPr>
              <a:t>Analiza środków trwałych oraz poziom ich zużycia   wskazuje  zmniejszenie wartości  majątku. Wzrost to przede wszystkim środki trwałe przekazane do użytkowania z zakończonej inwestycji oraz zakupu. Natomiast spadek wartości majątku to wpływ amortyzacji. </a:t>
            </a:r>
          </a:p>
          <a:p>
            <a:endParaRPr lang="pl-PL" dirty="0">
              <a:ea typeface="Times New Roman" panose="02020603050405020304" pitchFamily="18" charset="0"/>
            </a:endParaRPr>
          </a:p>
          <a:p>
            <a:r>
              <a:rPr lang="pl-PL" dirty="0"/>
              <a:t>Z wykazanej wartości środków trwałych w kwocie 22  213 206,92 zł  przypada na działalność:</a:t>
            </a:r>
          </a:p>
          <a:p>
            <a:pPr marL="285750" indent="-285750">
              <a:buFont typeface="Arial" pitchFamily="34" charset="0"/>
              <a:buChar char="•"/>
            </a:pPr>
            <a:r>
              <a:rPr lang="pl-PL" dirty="0"/>
              <a:t>Wodociągowo-kanalizacyjną     18 798 435,84 zł    (85%)</a:t>
            </a:r>
          </a:p>
          <a:p>
            <a:pPr marL="285750" indent="-285750">
              <a:buFont typeface="Arial" pitchFamily="34" charset="0"/>
              <a:buChar char="•"/>
            </a:pPr>
            <a:r>
              <a:rPr lang="pl-PL" dirty="0"/>
              <a:t>Ciepłowniczą                                  1 882 111,27 zł      (8%)</a:t>
            </a:r>
          </a:p>
          <a:p>
            <a:pPr marL="285750" indent="-285750">
              <a:buFont typeface="Arial" pitchFamily="34" charset="0"/>
              <a:buChar char="•"/>
            </a:pPr>
            <a:r>
              <a:rPr lang="pl-PL" dirty="0"/>
              <a:t>Pozostałe działalności                    1 532 659,81 zł     (7%)</a:t>
            </a:r>
          </a:p>
        </p:txBody>
      </p:sp>
      <p:pic>
        <p:nvPicPr>
          <p:cNvPr id="9" name="Obraz 8">
            <a:extLst>
              <a:ext uri="{FF2B5EF4-FFF2-40B4-BE49-F238E27FC236}">
                <a16:creationId xmlns:a16="http://schemas.microsoft.com/office/drawing/2014/main" id="{404CE16E-DA81-465C-9D0A-DB6CC87557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Tree>
    <p:extLst>
      <p:ext uri="{BB962C8B-B14F-4D97-AF65-F5344CB8AC3E}">
        <p14:creationId xmlns:p14="http://schemas.microsoft.com/office/powerpoint/2010/main" val="1297198520"/>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1082841" y="5257802"/>
            <a:ext cx="6749717"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 52 388 29 87</a:t>
            </a:r>
            <a:br>
              <a:rPr lang="pl-PL" dirty="0">
                <a:solidFill>
                  <a:schemeClr val="tx2">
                    <a:lumMod val="50000"/>
                  </a:schemeClr>
                </a:solidFill>
              </a:rPr>
            </a:br>
            <a:r>
              <a:rPr lang="pl-PL" dirty="0">
                <a:solidFill>
                  <a:schemeClr val="tx2">
                    <a:lumMod val="50000"/>
                  </a:schemeClr>
                </a:solidFill>
              </a:rPr>
              <a:t>kom. 606 608 937 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545823" y="55924"/>
            <a:ext cx="10889071" cy="369332"/>
          </a:xfrm>
          <a:prstGeom prst="rect">
            <a:avLst/>
          </a:prstGeom>
        </p:spPr>
        <p:txBody>
          <a:bodyPr wrap="none">
            <a:spAutoFit/>
          </a:bodyPr>
          <a:lstStyle/>
          <a:p>
            <a:r>
              <a:rPr lang="pl-PL" b="1" dirty="0">
                <a:ln w="0"/>
                <a:solidFill>
                  <a:schemeClr val="accent1"/>
                </a:solidFill>
                <a:effectLst>
                  <a:outerShdw blurRad="38100" dist="25400" dir="5400000" algn="ctr" rotWithShape="0">
                    <a:srgbClr val="6E747A">
                      <a:alpha val="43000"/>
                    </a:srgbClr>
                  </a:outerShdw>
                </a:effectLst>
              </a:rPr>
              <a:t>- SPRAWOZDANIE ZGK SPÓŁKA Z O.O. W SĘPÓLNIE KRAJEŃSKIM ZA ROK 2020 ORAZ ZA I PÓŁROCZE 2021 ROKU -</a:t>
            </a:r>
          </a:p>
        </p:txBody>
      </p:sp>
      <p:sp>
        <p:nvSpPr>
          <p:cNvPr id="2" name="pole tekstowe 1">
            <a:extLst>
              <a:ext uri="{FF2B5EF4-FFF2-40B4-BE49-F238E27FC236}">
                <a16:creationId xmlns:a16="http://schemas.microsoft.com/office/drawing/2014/main" id="{DFFD737F-DD46-4C72-A0D4-74FA8654E887}"/>
              </a:ext>
            </a:extLst>
          </p:cNvPr>
          <p:cNvSpPr txBox="1"/>
          <p:nvPr/>
        </p:nvSpPr>
        <p:spPr>
          <a:xfrm>
            <a:off x="962526" y="695117"/>
            <a:ext cx="8898926" cy="646331"/>
          </a:xfrm>
          <a:prstGeom prst="rect">
            <a:avLst/>
          </a:prstGeom>
          <a:noFill/>
        </p:spPr>
        <p:txBody>
          <a:bodyPr wrap="square" rtlCol="0">
            <a:spAutoFit/>
          </a:bodyPr>
          <a:lstStyle/>
          <a:p>
            <a:r>
              <a:rPr lang="pl-PL" dirty="0">
                <a:ea typeface="Times New Roman" panose="02020603050405020304" pitchFamily="18" charset="0"/>
              </a:rPr>
              <a:t>Stan i strukturę aktywów Spółki  pokazuje poniższa tabela.</a:t>
            </a:r>
          </a:p>
          <a:p>
            <a:endParaRPr lang="pl-PL" dirty="0"/>
          </a:p>
        </p:txBody>
      </p:sp>
      <p:graphicFrame>
        <p:nvGraphicFramePr>
          <p:cNvPr id="9" name="Tabela 8">
            <a:extLst>
              <a:ext uri="{FF2B5EF4-FFF2-40B4-BE49-F238E27FC236}">
                <a16:creationId xmlns:a16="http://schemas.microsoft.com/office/drawing/2014/main" id="{C06AB8C5-6DA8-4032-ACDF-F6940626F416}"/>
              </a:ext>
            </a:extLst>
          </p:cNvPr>
          <p:cNvGraphicFramePr>
            <a:graphicFrameLocks noGrp="1"/>
          </p:cNvGraphicFramePr>
          <p:nvPr>
            <p:extLst>
              <p:ext uri="{D42A27DB-BD31-4B8C-83A1-F6EECF244321}">
                <p14:modId xmlns:p14="http://schemas.microsoft.com/office/powerpoint/2010/main" val="501853318"/>
              </p:ext>
            </p:extLst>
          </p:nvPr>
        </p:nvGraphicFramePr>
        <p:xfrm>
          <a:off x="1232066" y="1830431"/>
          <a:ext cx="9516587" cy="2377440"/>
        </p:xfrm>
        <a:graphic>
          <a:graphicData uri="http://schemas.openxmlformats.org/drawingml/2006/table">
            <a:tbl>
              <a:tblPr firstRow="1" firstCol="1" bandRow="1" bandCol="1">
                <a:tableStyleId>{5C22544A-7EE6-4342-B048-85BDC9FD1C3A}</a:tableStyleId>
              </a:tblPr>
              <a:tblGrid>
                <a:gridCol w="4118536">
                  <a:extLst>
                    <a:ext uri="{9D8B030D-6E8A-4147-A177-3AD203B41FA5}">
                      <a16:colId xmlns:a16="http://schemas.microsoft.com/office/drawing/2014/main" val="20000"/>
                    </a:ext>
                  </a:extLst>
                </a:gridCol>
                <a:gridCol w="1497170">
                  <a:extLst>
                    <a:ext uri="{9D8B030D-6E8A-4147-A177-3AD203B41FA5}">
                      <a16:colId xmlns:a16="http://schemas.microsoft.com/office/drawing/2014/main" val="20001"/>
                    </a:ext>
                  </a:extLst>
                </a:gridCol>
                <a:gridCol w="1348192">
                  <a:extLst>
                    <a:ext uri="{9D8B030D-6E8A-4147-A177-3AD203B41FA5}">
                      <a16:colId xmlns:a16="http://schemas.microsoft.com/office/drawing/2014/main" val="20002"/>
                    </a:ext>
                  </a:extLst>
                </a:gridCol>
                <a:gridCol w="1348192">
                  <a:extLst>
                    <a:ext uri="{9D8B030D-6E8A-4147-A177-3AD203B41FA5}">
                      <a16:colId xmlns:a16="http://schemas.microsoft.com/office/drawing/2014/main" val="20003"/>
                    </a:ext>
                  </a:extLst>
                </a:gridCol>
                <a:gridCol w="1204497">
                  <a:extLst>
                    <a:ext uri="{9D8B030D-6E8A-4147-A177-3AD203B41FA5}">
                      <a16:colId xmlns:a16="http://schemas.microsoft.com/office/drawing/2014/main" val="20004"/>
                    </a:ext>
                  </a:extLst>
                </a:gridCol>
              </a:tblGrid>
              <a:tr h="0">
                <a:tc>
                  <a:txBody>
                    <a:bodyPr/>
                    <a:lstStyle/>
                    <a:p>
                      <a:pPr marL="548640" indent="-548640" algn="ctr">
                        <a:spcAft>
                          <a:spcPts val="0"/>
                        </a:spcAft>
                        <a:tabLst>
                          <a:tab pos="548640" algn="l"/>
                          <a:tab pos="449580" algn="l"/>
                        </a:tabLst>
                      </a:pPr>
                      <a:r>
                        <a:rPr lang="pl-PL" sz="1000" dirty="0">
                          <a:effectLst/>
                        </a:rPr>
                        <a:t>RODZAJ AKTYWU</a:t>
                      </a:r>
                      <a:endParaRPr lang="pl-PL" sz="1000" b="1" i="1" dirty="0">
                        <a:effectLst/>
                        <a:latin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tcPr>
                </a:tc>
                <a:tc>
                  <a:txBody>
                    <a:bodyPr/>
                    <a:lstStyle/>
                    <a:p>
                      <a:pPr algn="ctr">
                        <a:spcAft>
                          <a:spcPts val="0"/>
                        </a:spcAft>
                      </a:pPr>
                      <a:r>
                        <a:rPr lang="pl-PL" sz="1200" dirty="0">
                          <a:effectLst/>
                        </a:rPr>
                        <a:t>Stan na</a:t>
                      </a:r>
                      <a:r>
                        <a:rPr lang="pl-PL" sz="1000" dirty="0">
                          <a:effectLst/>
                        </a:rPr>
                        <a:t> </a:t>
                      </a:r>
                      <a:r>
                        <a:rPr lang="pl-PL" sz="1200" dirty="0">
                          <a:effectLst/>
                        </a:rPr>
                        <a:t>31.12.2020</a:t>
                      </a:r>
                      <a:endParaRPr lang="pl-PL" sz="1000" dirty="0">
                        <a:effectLst/>
                        <a:latin typeface="Times New Roman" panose="02020603050405020304" pitchFamily="18" charset="0"/>
                        <a:ea typeface="Times New Roman" panose="02020603050405020304" pitchFamily="18" charset="0"/>
                      </a:endParaRPr>
                    </a:p>
                  </a:txBody>
                  <a:tcPr marL="44451" marR="44451" marT="0" marB="0"/>
                </a:tc>
                <a:tc>
                  <a:txBody>
                    <a:bodyPr/>
                    <a:lstStyle/>
                    <a:p>
                      <a:pPr algn="ctr">
                        <a:spcAft>
                          <a:spcPts val="0"/>
                        </a:spcAft>
                      </a:pPr>
                      <a:r>
                        <a:rPr lang="pl-PL" sz="1200" dirty="0">
                          <a:effectLst/>
                        </a:rPr>
                        <a:t>%</a:t>
                      </a:r>
                      <a:endParaRPr lang="pl-PL" sz="1000" dirty="0">
                        <a:effectLst/>
                      </a:endParaRPr>
                    </a:p>
                    <a:p>
                      <a:pPr algn="ctr">
                        <a:spcAft>
                          <a:spcPts val="0"/>
                        </a:spcAft>
                      </a:pPr>
                      <a:r>
                        <a:rPr lang="pl-PL" sz="1200" dirty="0">
                          <a:effectLst/>
                        </a:rPr>
                        <a:t>struktury</a:t>
                      </a:r>
                      <a:endParaRPr lang="pl-PL" sz="1000" dirty="0">
                        <a:effectLst/>
                        <a:latin typeface="Times New Roman" panose="02020603050405020304" pitchFamily="18" charset="0"/>
                        <a:ea typeface="Times New Roman" panose="02020603050405020304" pitchFamily="18" charset="0"/>
                      </a:endParaRPr>
                    </a:p>
                  </a:txBody>
                  <a:tcPr marL="44451" marR="44451" marT="0" marB="0"/>
                </a:tc>
                <a:tc>
                  <a:txBody>
                    <a:bodyPr/>
                    <a:lstStyle/>
                    <a:p>
                      <a:pPr algn="l">
                        <a:spcAft>
                          <a:spcPts val="0"/>
                        </a:spcAft>
                      </a:pPr>
                      <a:r>
                        <a:rPr lang="pl-PL" sz="1200" dirty="0">
                          <a:effectLst/>
                        </a:rPr>
                        <a:t>Stan na 30.06.2021</a:t>
                      </a:r>
                      <a:endParaRPr lang="pl-PL" sz="1000" dirty="0">
                        <a:effectLst/>
                        <a:latin typeface="Times New Roman" panose="02020603050405020304" pitchFamily="18" charset="0"/>
                        <a:ea typeface="Times New Roman" panose="02020603050405020304" pitchFamily="18" charset="0"/>
                      </a:endParaRPr>
                    </a:p>
                  </a:txBody>
                  <a:tcPr marL="44451" marR="44451" marT="0" marB="0"/>
                </a:tc>
                <a:tc>
                  <a:txBody>
                    <a:bodyPr/>
                    <a:lstStyle/>
                    <a:p>
                      <a:pPr algn="ctr">
                        <a:spcAft>
                          <a:spcPts val="0"/>
                        </a:spcAft>
                      </a:pPr>
                      <a:r>
                        <a:rPr lang="pl-PL" sz="1200" dirty="0">
                          <a:effectLst/>
                        </a:rPr>
                        <a:t>%</a:t>
                      </a:r>
                      <a:endParaRPr lang="pl-PL" sz="1000" dirty="0">
                        <a:effectLst/>
                      </a:endParaRPr>
                    </a:p>
                    <a:p>
                      <a:pPr algn="ctr">
                        <a:spcAft>
                          <a:spcPts val="0"/>
                        </a:spcAft>
                      </a:pPr>
                      <a:r>
                        <a:rPr lang="pl-PL" sz="1200" dirty="0">
                          <a:effectLst/>
                        </a:rPr>
                        <a:t>Struktury</a:t>
                      </a:r>
                      <a:endParaRPr lang="pl-PL" sz="1000" dirty="0">
                        <a:effectLst/>
                        <a:latin typeface="Times New Roman" panose="02020603050405020304" pitchFamily="18" charset="0"/>
                        <a:ea typeface="Times New Roman" panose="02020603050405020304" pitchFamily="18" charset="0"/>
                      </a:endParaRPr>
                    </a:p>
                  </a:txBody>
                  <a:tcPr marL="44451" marR="44451" marT="0" marB="0"/>
                </a:tc>
                <a:extLst>
                  <a:ext uri="{0D108BD9-81ED-4DB2-BD59-A6C34878D82A}">
                    <a16:rowId xmlns:a16="http://schemas.microsoft.com/office/drawing/2014/main" val="10000"/>
                  </a:ext>
                </a:extLst>
              </a:tr>
              <a:tr h="0">
                <a:tc>
                  <a:txBody>
                    <a:bodyPr/>
                    <a:lstStyle/>
                    <a:p>
                      <a:pPr marL="342900" lvl="0" indent="-342900" algn="l">
                        <a:spcAft>
                          <a:spcPts val="0"/>
                        </a:spcAft>
                        <a:buFont typeface="+mj-lt"/>
                        <a:buAutoNum type="romanUcPeriod"/>
                        <a:tabLst>
                          <a:tab pos="548640" algn="l"/>
                          <a:tab pos="342900" algn="l"/>
                        </a:tabLst>
                      </a:pPr>
                      <a:r>
                        <a:rPr lang="pl-PL" sz="1000" dirty="0">
                          <a:effectLst/>
                        </a:rPr>
                        <a:t>AKTYWA TRWAŁE   (tys. zł)</a:t>
                      </a:r>
                      <a:endParaRPr lang="pl-PL" sz="1000" b="1" i="1" dirty="0">
                        <a:effectLst/>
                        <a:latin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tcPr>
                </a:tc>
                <a:tc>
                  <a:txBody>
                    <a:bodyPr/>
                    <a:lstStyle/>
                    <a:p>
                      <a:pPr marR="109855" algn="ctr">
                        <a:spcAft>
                          <a:spcPts val="0"/>
                        </a:spcAft>
                      </a:pPr>
                      <a:r>
                        <a:rPr lang="pl-PL" sz="1000" dirty="0">
                          <a:effectLst/>
                          <a:latin typeface="Times New Roman" panose="02020603050405020304" pitchFamily="18" charset="0"/>
                          <a:ea typeface="Times New Roman" panose="02020603050405020304" pitchFamily="18" charset="0"/>
                        </a:rPr>
                        <a:t>24 245,7</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200" dirty="0">
                          <a:effectLst/>
                        </a:rPr>
                        <a:t>87,3</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09855" algn="ctr">
                        <a:spcAft>
                          <a:spcPts val="0"/>
                        </a:spcAft>
                      </a:pPr>
                      <a:r>
                        <a:rPr lang="pl-PL" sz="1200" dirty="0">
                          <a:effectLst/>
                        </a:rPr>
                        <a:t>28 260,6</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200" dirty="0">
                          <a:effectLst/>
                        </a:rPr>
                        <a:t>87,7</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2"/>
                  </a:ext>
                </a:extLst>
              </a:tr>
              <a:tr h="0">
                <a:tc>
                  <a:txBody>
                    <a:bodyPr/>
                    <a:lstStyle/>
                    <a:p>
                      <a:pPr marL="0" lvl="0" indent="0" algn="l">
                        <a:spcAft>
                          <a:spcPts val="0"/>
                        </a:spcAft>
                        <a:buFont typeface="+mj-lt"/>
                        <a:buNone/>
                        <a:tabLst>
                          <a:tab pos="548640" algn="l"/>
                          <a:tab pos="228600" algn="l"/>
                        </a:tabLst>
                      </a:pPr>
                      <a:r>
                        <a:rPr lang="pl-PL" sz="1000" dirty="0">
                          <a:effectLst/>
                        </a:rPr>
                        <a:t>1.        Wartości niem. i prawne</a:t>
                      </a:r>
                      <a:endParaRPr lang="pl-PL" sz="1000" b="1" i="1" dirty="0">
                        <a:effectLst/>
                        <a:latin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tcPr>
                </a:tc>
                <a:tc>
                  <a:txBody>
                    <a:bodyPr/>
                    <a:lstStyle/>
                    <a:p>
                      <a:pPr marR="109855" algn="ctr">
                        <a:spcAft>
                          <a:spcPts val="0"/>
                        </a:spcAft>
                      </a:pPr>
                      <a:r>
                        <a:rPr lang="pl-PL" sz="1200" dirty="0">
                          <a:effectLst/>
                          <a:latin typeface="Times New Roman" panose="02020603050405020304" pitchFamily="18" charset="0"/>
                          <a:ea typeface="Times New Roman" panose="02020603050405020304" pitchFamily="18" charset="0"/>
                        </a:rPr>
                        <a:t>1,1</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200" dirty="0">
                          <a:effectLst/>
                        </a:rPr>
                        <a:t>0,1</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09855" algn="ctr">
                        <a:spcAft>
                          <a:spcPts val="0"/>
                        </a:spcAft>
                      </a:pPr>
                      <a:r>
                        <a:rPr lang="pl-PL" sz="1200" dirty="0">
                          <a:effectLst/>
                          <a:latin typeface="+mn-lt"/>
                          <a:ea typeface="+mn-ea"/>
                        </a:rPr>
                        <a:t>0,7</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200" dirty="0">
                          <a:effectLst/>
                        </a:rPr>
                        <a:t>0,1</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3"/>
                  </a:ext>
                </a:extLst>
              </a:tr>
              <a:tr h="0">
                <a:tc>
                  <a:txBody>
                    <a:bodyPr/>
                    <a:lstStyle/>
                    <a:p>
                      <a:pPr marL="0" lvl="0" indent="0" algn="l">
                        <a:spcAft>
                          <a:spcPts val="0"/>
                        </a:spcAft>
                        <a:buFont typeface="+mj-lt"/>
                        <a:buNone/>
                        <a:tabLst>
                          <a:tab pos="228600" algn="l"/>
                        </a:tabLst>
                      </a:pPr>
                      <a:r>
                        <a:rPr lang="pl-PL" sz="1200" dirty="0">
                          <a:effectLst/>
                        </a:rPr>
                        <a:t>2.      Rzeczowe aktywa trwałe</a:t>
                      </a:r>
                      <a:endParaRPr lang="pl-PL" sz="1000" dirty="0">
                        <a:effectLst/>
                        <a:latin typeface="Times New Roman" panose="02020603050405020304" pitchFamily="18" charset="0"/>
                        <a:ea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tcPr>
                </a:tc>
                <a:tc>
                  <a:txBody>
                    <a:bodyPr/>
                    <a:lstStyle/>
                    <a:p>
                      <a:pPr marR="109855" algn="ctr">
                        <a:spcAft>
                          <a:spcPts val="0"/>
                        </a:spcAft>
                      </a:pPr>
                      <a:r>
                        <a:rPr lang="pl-PL" sz="1200" dirty="0">
                          <a:effectLst/>
                        </a:rPr>
                        <a:t>23 592,5</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200" dirty="0">
                          <a:effectLst/>
                        </a:rPr>
                        <a:t>85,0</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09855" algn="ctr">
                        <a:spcAft>
                          <a:spcPts val="0"/>
                        </a:spcAft>
                      </a:pPr>
                      <a:r>
                        <a:rPr lang="pl-PL" sz="1200" dirty="0">
                          <a:effectLst/>
                          <a:latin typeface="+mn-lt"/>
                          <a:ea typeface="+mn-ea"/>
                        </a:rPr>
                        <a:t>2</a:t>
                      </a:r>
                      <a:r>
                        <a:rPr lang="pl-PL" sz="1200" baseline="0" dirty="0">
                          <a:effectLst/>
                          <a:latin typeface="+mn-lt"/>
                          <a:ea typeface="+mn-ea"/>
                        </a:rPr>
                        <a:t>7 607,8</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200" dirty="0">
                          <a:effectLst/>
                          <a:latin typeface="+mn-lt"/>
                          <a:ea typeface="+mn-ea"/>
                        </a:rPr>
                        <a:t>85,6</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4"/>
                  </a:ext>
                </a:extLst>
              </a:tr>
              <a:tr h="164405">
                <a:tc>
                  <a:txBody>
                    <a:bodyPr/>
                    <a:lstStyle/>
                    <a:p>
                      <a:pPr marL="0" lvl="0" indent="0" algn="l">
                        <a:spcAft>
                          <a:spcPts val="0"/>
                        </a:spcAft>
                        <a:buFont typeface="+mj-lt"/>
                        <a:buNone/>
                        <a:tabLst>
                          <a:tab pos="228600" algn="l"/>
                        </a:tabLst>
                      </a:pPr>
                      <a:r>
                        <a:rPr lang="pl-PL" sz="1200" dirty="0">
                          <a:effectLst/>
                        </a:rPr>
                        <a:t>3.      Rozliczenia międzyokresowe</a:t>
                      </a:r>
                      <a:endParaRPr lang="pl-PL" sz="1000" dirty="0">
                        <a:effectLst/>
                        <a:latin typeface="Times New Roman" panose="02020603050405020304" pitchFamily="18" charset="0"/>
                        <a:ea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tcPr>
                </a:tc>
                <a:tc>
                  <a:txBody>
                    <a:bodyPr/>
                    <a:lstStyle/>
                    <a:p>
                      <a:pPr marR="109855" algn="ctr">
                        <a:spcAft>
                          <a:spcPts val="0"/>
                        </a:spcAft>
                      </a:pPr>
                      <a:r>
                        <a:rPr lang="pl-PL" sz="1000" dirty="0">
                          <a:effectLst/>
                          <a:latin typeface="Times New Roman" panose="02020603050405020304" pitchFamily="18" charset="0"/>
                          <a:ea typeface="Times New Roman" panose="02020603050405020304" pitchFamily="18" charset="0"/>
                        </a:rPr>
                        <a:t>652,1</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200" dirty="0">
                          <a:effectLst/>
                          <a:latin typeface="Times New Roman" panose="02020603050405020304" pitchFamily="18" charset="0"/>
                          <a:ea typeface="Times New Roman" panose="02020603050405020304" pitchFamily="18" charset="0"/>
                        </a:rPr>
                        <a:t>2,2</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09855" algn="ctr">
                        <a:spcAft>
                          <a:spcPts val="0"/>
                        </a:spcAft>
                      </a:pPr>
                      <a:r>
                        <a:rPr lang="pl-PL" sz="1200" dirty="0">
                          <a:effectLst/>
                          <a:latin typeface="+mn-lt"/>
                          <a:ea typeface="+mn-ea"/>
                        </a:rPr>
                        <a:t>652,1</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200" dirty="0">
                          <a:effectLst/>
                          <a:latin typeface="Times New Roman" panose="02020603050405020304" pitchFamily="18" charset="0"/>
                          <a:ea typeface="Times New Roman" panose="02020603050405020304" pitchFamily="18" charset="0"/>
                        </a:rPr>
                        <a:t>2,0</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5"/>
                  </a:ext>
                </a:extLst>
              </a:tr>
              <a:tr h="0">
                <a:tc>
                  <a:txBody>
                    <a:bodyPr/>
                    <a:lstStyle/>
                    <a:p>
                      <a:pPr marL="342900" lvl="0" indent="-342900" algn="l">
                        <a:spcAft>
                          <a:spcPts val="0"/>
                        </a:spcAft>
                        <a:buFont typeface="+mj-lt"/>
                        <a:buAutoNum type="romanUcPeriod" startAt="2"/>
                        <a:tabLst>
                          <a:tab pos="548640" algn="l"/>
                          <a:tab pos="342900" algn="l"/>
                        </a:tabLst>
                      </a:pPr>
                      <a:r>
                        <a:rPr lang="pl-PL" sz="1000" dirty="0">
                          <a:effectLst/>
                        </a:rPr>
                        <a:t>AKTYWA OBROTOWE (</a:t>
                      </a:r>
                      <a:r>
                        <a:rPr lang="pl-PL" sz="1000" dirty="0" err="1">
                          <a:effectLst/>
                        </a:rPr>
                        <a:t>tys</a:t>
                      </a:r>
                      <a:r>
                        <a:rPr lang="pl-PL" sz="1000" dirty="0">
                          <a:effectLst/>
                        </a:rPr>
                        <a:t> .zł)</a:t>
                      </a:r>
                      <a:endParaRPr lang="pl-PL" sz="1000" b="1" i="1" dirty="0">
                        <a:effectLst/>
                        <a:latin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tcPr>
                </a:tc>
                <a:tc>
                  <a:txBody>
                    <a:bodyPr/>
                    <a:lstStyle/>
                    <a:p>
                      <a:pPr marR="109855" algn="ctr">
                        <a:spcAft>
                          <a:spcPts val="0"/>
                        </a:spcAft>
                      </a:pPr>
                      <a:r>
                        <a:rPr lang="pl-PL" sz="1200" dirty="0">
                          <a:effectLst/>
                          <a:latin typeface="Times New Roman" panose="02020603050405020304" pitchFamily="18" charset="0"/>
                          <a:ea typeface="Times New Roman" panose="02020603050405020304" pitchFamily="18" charset="0"/>
                        </a:rPr>
                        <a:t>3 505,1</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200" dirty="0">
                          <a:effectLst/>
                        </a:rPr>
                        <a:t>12,7</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09855" algn="ctr">
                        <a:spcAft>
                          <a:spcPts val="0"/>
                        </a:spcAft>
                      </a:pPr>
                      <a:r>
                        <a:rPr lang="pl-PL" sz="1200" dirty="0">
                          <a:effectLst/>
                        </a:rPr>
                        <a:t>3 947,4</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200" dirty="0">
                          <a:effectLst/>
                          <a:latin typeface="+mn-lt"/>
                          <a:ea typeface="+mn-ea"/>
                        </a:rPr>
                        <a:t>12,3</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6"/>
                  </a:ext>
                </a:extLst>
              </a:tr>
              <a:tr h="0">
                <a:tc>
                  <a:txBody>
                    <a:bodyPr/>
                    <a:lstStyle/>
                    <a:p>
                      <a:pPr marL="342900" lvl="0" indent="-342900" algn="l">
                        <a:spcAft>
                          <a:spcPts val="0"/>
                        </a:spcAft>
                        <a:buFont typeface="+mj-lt"/>
                        <a:buAutoNum type="arabicPeriod"/>
                        <a:tabLst>
                          <a:tab pos="548640" algn="l"/>
                          <a:tab pos="228600" algn="l"/>
                        </a:tabLst>
                      </a:pPr>
                      <a:r>
                        <a:rPr lang="pl-PL" sz="1000" dirty="0">
                          <a:effectLst/>
                        </a:rPr>
                        <a:t>Zapasy</a:t>
                      </a:r>
                      <a:endParaRPr lang="pl-PL" sz="1000" b="1" i="1" dirty="0">
                        <a:effectLst/>
                        <a:latin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tcPr>
                </a:tc>
                <a:tc>
                  <a:txBody>
                    <a:bodyPr/>
                    <a:lstStyle/>
                    <a:p>
                      <a:pPr marR="109855" algn="ctr">
                        <a:spcAft>
                          <a:spcPts val="0"/>
                        </a:spcAft>
                      </a:pPr>
                      <a:r>
                        <a:rPr lang="pl-PL" sz="1200" dirty="0">
                          <a:effectLst/>
                          <a:latin typeface="Times New Roman" panose="02020603050405020304" pitchFamily="18" charset="0"/>
                          <a:ea typeface="Times New Roman" panose="02020603050405020304" pitchFamily="18" charset="0"/>
                        </a:rPr>
                        <a:t>744,3</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200" dirty="0">
                          <a:effectLst/>
                          <a:latin typeface="+mn-lt"/>
                          <a:ea typeface="+mn-ea"/>
                        </a:rPr>
                        <a:t>2,6</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09855" algn="ctr">
                        <a:spcAft>
                          <a:spcPts val="0"/>
                        </a:spcAft>
                      </a:pPr>
                      <a:r>
                        <a:rPr lang="pl-PL" sz="1200" dirty="0">
                          <a:effectLst/>
                          <a:latin typeface="+mn-lt"/>
                          <a:ea typeface="+mn-ea"/>
                        </a:rPr>
                        <a:t>564,8</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200" dirty="0">
                          <a:effectLst/>
                          <a:latin typeface="+mn-lt"/>
                          <a:ea typeface="+mn-ea"/>
                        </a:rPr>
                        <a:t>1,8</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7"/>
                  </a:ext>
                </a:extLst>
              </a:tr>
              <a:tr h="180340">
                <a:tc>
                  <a:txBody>
                    <a:bodyPr/>
                    <a:lstStyle/>
                    <a:p>
                      <a:pPr marL="0" lvl="0" indent="0" algn="l">
                        <a:spcAft>
                          <a:spcPts val="0"/>
                        </a:spcAft>
                        <a:buFont typeface="+mj-lt"/>
                        <a:buNone/>
                        <a:tabLst>
                          <a:tab pos="302260" algn="l"/>
                        </a:tabLst>
                      </a:pPr>
                      <a:r>
                        <a:rPr lang="pl-PL" sz="1200" dirty="0">
                          <a:effectLst/>
                        </a:rPr>
                        <a:t>2.      Należności </a:t>
                      </a:r>
                      <a:r>
                        <a:rPr lang="pl-PL" sz="1200" dirty="0" err="1">
                          <a:effectLst/>
                        </a:rPr>
                        <a:t>kótkotermnowe</a:t>
                      </a:r>
                      <a:endParaRPr lang="pl-PL" sz="1000" dirty="0">
                        <a:effectLst/>
                        <a:latin typeface="Times New Roman" panose="02020603050405020304" pitchFamily="18" charset="0"/>
                        <a:ea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tcPr>
                </a:tc>
                <a:tc>
                  <a:txBody>
                    <a:bodyPr/>
                    <a:lstStyle/>
                    <a:p>
                      <a:pPr marR="109855" algn="ctr">
                        <a:spcAft>
                          <a:spcPts val="0"/>
                        </a:spcAft>
                      </a:pPr>
                      <a:r>
                        <a:rPr lang="pl-PL" sz="1200" dirty="0">
                          <a:effectLst/>
                          <a:latin typeface="Times New Roman" panose="02020603050405020304" pitchFamily="18" charset="0"/>
                          <a:ea typeface="Times New Roman" panose="02020603050405020304" pitchFamily="18" charset="0"/>
                        </a:rPr>
                        <a:t>2 394,8</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200" dirty="0">
                          <a:effectLst/>
                          <a:latin typeface="+mn-lt"/>
                          <a:ea typeface="+mn-ea"/>
                        </a:rPr>
                        <a:t>8,6</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09855" algn="ctr">
                        <a:spcAft>
                          <a:spcPts val="0"/>
                        </a:spcAft>
                      </a:pPr>
                      <a:r>
                        <a:rPr lang="pl-PL" sz="1200" dirty="0">
                          <a:effectLst/>
                          <a:latin typeface="+mn-lt"/>
                          <a:ea typeface="+mn-ea"/>
                        </a:rPr>
                        <a:t>2</a:t>
                      </a:r>
                      <a:r>
                        <a:rPr lang="pl-PL" sz="1200" baseline="0" dirty="0">
                          <a:effectLst/>
                          <a:latin typeface="+mn-lt"/>
                          <a:ea typeface="+mn-ea"/>
                        </a:rPr>
                        <a:t> 372,8</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200" dirty="0">
                          <a:effectLst/>
                          <a:latin typeface="+mn-lt"/>
                          <a:ea typeface="+mn-ea"/>
                        </a:rPr>
                        <a:t>7,4</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8"/>
                  </a:ext>
                </a:extLst>
              </a:tr>
              <a:tr h="173990">
                <a:tc>
                  <a:txBody>
                    <a:bodyPr/>
                    <a:lstStyle/>
                    <a:p>
                      <a:pPr marL="302260" algn="l">
                        <a:spcAft>
                          <a:spcPts val="0"/>
                        </a:spcAft>
                      </a:pPr>
                      <a:r>
                        <a:rPr lang="pl-PL" sz="1200" dirty="0">
                          <a:effectLst/>
                        </a:rPr>
                        <a:t>w tym z tyt. dostaw i </a:t>
                      </a:r>
                      <a:r>
                        <a:rPr lang="pl-PL" sz="1200" dirty="0" err="1">
                          <a:effectLst/>
                        </a:rPr>
                        <a:t>usł</a:t>
                      </a:r>
                      <a:r>
                        <a:rPr lang="pl-PL" sz="1200" dirty="0">
                          <a:effectLst/>
                        </a:rPr>
                        <a:t>.</a:t>
                      </a:r>
                      <a:endParaRPr lang="pl-PL" sz="1000" dirty="0">
                        <a:effectLst/>
                        <a:latin typeface="Times New Roman" panose="02020603050405020304" pitchFamily="18" charset="0"/>
                        <a:ea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tcPr>
                </a:tc>
                <a:tc>
                  <a:txBody>
                    <a:bodyPr/>
                    <a:lstStyle/>
                    <a:p>
                      <a:pPr marR="109855" algn="ctr">
                        <a:spcAft>
                          <a:spcPts val="0"/>
                        </a:spcAft>
                      </a:pPr>
                      <a:r>
                        <a:rPr lang="pl-PL" sz="1200" dirty="0">
                          <a:effectLst/>
                        </a:rPr>
                        <a:t>1 675,9</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200" dirty="0">
                          <a:effectLst/>
                          <a:latin typeface="+mn-lt"/>
                          <a:ea typeface="+mn-ea"/>
                        </a:rPr>
                        <a:t>6,0</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09855" algn="ctr">
                        <a:spcAft>
                          <a:spcPts val="0"/>
                        </a:spcAft>
                      </a:pPr>
                      <a:r>
                        <a:rPr lang="pl-PL" sz="1200" dirty="0">
                          <a:effectLst/>
                        </a:rPr>
                        <a:t>1</a:t>
                      </a:r>
                      <a:r>
                        <a:rPr lang="pl-PL" sz="1200" baseline="0" dirty="0">
                          <a:effectLst/>
                        </a:rPr>
                        <a:t> 747,3</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200" dirty="0">
                          <a:effectLst/>
                          <a:latin typeface="+mn-lt"/>
                          <a:ea typeface="+mn-ea"/>
                        </a:rPr>
                        <a:t>5,4</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9"/>
                  </a:ext>
                </a:extLst>
              </a:tr>
              <a:tr h="0">
                <a:tc>
                  <a:txBody>
                    <a:bodyPr/>
                    <a:lstStyle/>
                    <a:p>
                      <a:pPr marL="0" lvl="0" indent="0" algn="l">
                        <a:spcAft>
                          <a:spcPts val="0"/>
                        </a:spcAft>
                        <a:buFont typeface="+mj-lt"/>
                        <a:buNone/>
                        <a:tabLst>
                          <a:tab pos="548640" algn="l"/>
                          <a:tab pos="228600" algn="l"/>
                        </a:tabLst>
                      </a:pPr>
                      <a:r>
                        <a:rPr lang="pl-PL" sz="1000" dirty="0">
                          <a:effectLst/>
                        </a:rPr>
                        <a:t>3.        Środki pieniężne</a:t>
                      </a:r>
                      <a:endParaRPr lang="pl-PL" sz="1000" b="1" i="1" dirty="0">
                        <a:effectLst/>
                        <a:latin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tcPr>
                </a:tc>
                <a:tc>
                  <a:txBody>
                    <a:bodyPr/>
                    <a:lstStyle/>
                    <a:p>
                      <a:pPr marR="109855" algn="ctr">
                        <a:spcAft>
                          <a:spcPts val="0"/>
                        </a:spcAft>
                      </a:pPr>
                      <a:r>
                        <a:rPr lang="pl-PL" sz="1200" dirty="0">
                          <a:effectLst/>
                          <a:latin typeface="+mn-lt"/>
                          <a:ea typeface="+mn-ea"/>
                        </a:rPr>
                        <a:t>359,9</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200" dirty="0">
                          <a:effectLst/>
                          <a:latin typeface="+mn-lt"/>
                          <a:ea typeface="+mn-ea"/>
                        </a:rPr>
                        <a:t>1,3</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09855" algn="ctr">
                        <a:spcAft>
                          <a:spcPts val="0"/>
                        </a:spcAft>
                      </a:pPr>
                      <a:r>
                        <a:rPr lang="pl-PL" sz="1200" dirty="0">
                          <a:effectLst/>
                          <a:latin typeface="+mn-lt"/>
                          <a:ea typeface="+mn-ea"/>
                        </a:rPr>
                        <a:t>320,4</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200" dirty="0">
                          <a:effectLst/>
                          <a:latin typeface="+mn-lt"/>
                          <a:ea typeface="+mn-ea"/>
                        </a:rPr>
                        <a:t>0,9</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0"/>
                  </a:ext>
                </a:extLst>
              </a:tr>
              <a:tr h="0">
                <a:tc>
                  <a:txBody>
                    <a:bodyPr/>
                    <a:lstStyle/>
                    <a:p>
                      <a:pPr marL="0" lvl="0" indent="0" algn="l">
                        <a:spcAft>
                          <a:spcPts val="0"/>
                        </a:spcAft>
                        <a:buFont typeface="+mj-lt"/>
                        <a:buNone/>
                        <a:tabLst>
                          <a:tab pos="548640" algn="l"/>
                          <a:tab pos="228600" algn="l"/>
                        </a:tabLst>
                      </a:pPr>
                      <a:r>
                        <a:rPr lang="pl-PL" sz="1000" dirty="0">
                          <a:effectLst/>
                        </a:rPr>
                        <a:t>3.        Rozliczenia </a:t>
                      </a:r>
                      <a:r>
                        <a:rPr lang="pl-PL" sz="1000" dirty="0" err="1">
                          <a:effectLst/>
                        </a:rPr>
                        <a:t>międzyokres</a:t>
                      </a:r>
                      <a:r>
                        <a:rPr lang="pl-PL" sz="1000" dirty="0">
                          <a:effectLst/>
                        </a:rPr>
                        <a:t>.</a:t>
                      </a:r>
                      <a:endParaRPr lang="pl-PL" sz="1000" b="1" i="1" dirty="0">
                        <a:effectLst/>
                        <a:latin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tcPr>
                </a:tc>
                <a:tc>
                  <a:txBody>
                    <a:bodyPr/>
                    <a:lstStyle/>
                    <a:p>
                      <a:pPr marR="109855" algn="ctr">
                        <a:spcAft>
                          <a:spcPts val="0"/>
                        </a:spcAft>
                      </a:pPr>
                      <a:r>
                        <a:rPr lang="pl-PL" sz="1200" dirty="0">
                          <a:effectLst/>
                          <a:latin typeface="+mn-lt"/>
                          <a:ea typeface="+mn-ea"/>
                        </a:rPr>
                        <a:t>6,1</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200" dirty="0">
                          <a:effectLst/>
                        </a:rPr>
                        <a:t>0,2</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09855" algn="ctr">
                        <a:spcAft>
                          <a:spcPts val="0"/>
                        </a:spcAft>
                      </a:pPr>
                      <a:r>
                        <a:rPr lang="pl-PL" sz="1200" dirty="0">
                          <a:effectLst/>
                          <a:latin typeface="+mn-lt"/>
                          <a:ea typeface="+mn-ea"/>
                        </a:rPr>
                        <a:t>689,4</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200" dirty="0">
                          <a:effectLst/>
                          <a:latin typeface="+mn-lt"/>
                          <a:ea typeface="+mn-ea"/>
                        </a:rPr>
                        <a:t>2,2</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1"/>
                  </a:ext>
                </a:extLst>
              </a:tr>
              <a:tr h="0">
                <a:tc>
                  <a:txBody>
                    <a:bodyPr/>
                    <a:lstStyle/>
                    <a:p>
                      <a:pPr marL="548640" indent="-548640" algn="l">
                        <a:spcAft>
                          <a:spcPts val="0"/>
                        </a:spcAft>
                        <a:tabLst>
                          <a:tab pos="548640" algn="l"/>
                          <a:tab pos="449580" algn="l"/>
                        </a:tabLst>
                      </a:pPr>
                      <a:r>
                        <a:rPr lang="pl-PL" sz="1000" dirty="0">
                          <a:effectLst/>
                        </a:rPr>
                        <a:t>SUMA AKTYWÓW (tys. zł)</a:t>
                      </a:r>
                      <a:endParaRPr lang="pl-PL" sz="1000" b="1" i="1" dirty="0">
                        <a:effectLst/>
                        <a:latin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100000" t="100000"/>
                      </a:path>
                      <a:tileRect r="-100000" b="-100000"/>
                    </a:gradFill>
                  </a:tcPr>
                </a:tc>
                <a:tc>
                  <a:txBody>
                    <a:bodyPr/>
                    <a:lstStyle/>
                    <a:p>
                      <a:pPr marR="109855" algn="ctr">
                        <a:spcAft>
                          <a:spcPts val="0"/>
                        </a:spcAft>
                      </a:pPr>
                      <a:r>
                        <a:rPr lang="pl-PL" sz="1200" dirty="0">
                          <a:effectLst/>
                          <a:latin typeface="+mn-lt"/>
                          <a:ea typeface="+mn-ea"/>
                        </a:rPr>
                        <a:t>27 750,8</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200" dirty="0">
                          <a:effectLst/>
                        </a:rPr>
                        <a:t>100</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09855" algn="ctr">
                        <a:spcAft>
                          <a:spcPts val="0"/>
                        </a:spcAft>
                      </a:pPr>
                      <a:r>
                        <a:rPr lang="pl-PL" sz="1200" dirty="0">
                          <a:effectLst/>
                          <a:latin typeface="+mn-lt"/>
                          <a:ea typeface="+mn-ea"/>
                        </a:rPr>
                        <a:t>32 208,0</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255" algn="ctr">
                        <a:spcAft>
                          <a:spcPts val="0"/>
                        </a:spcAft>
                      </a:pPr>
                      <a:r>
                        <a:rPr lang="pl-PL" sz="1200" dirty="0">
                          <a:effectLst/>
                        </a:rPr>
                        <a:t>100</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2"/>
                  </a:ext>
                </a:extLst>
              </a:tr>
            </a:tbl>
          </a:graphicData>
        </a:graphic>
      </p:graphicFrame>
      <p:pic>
        <p:nvPicPr>
          <p:cNvPr id="10" name="Obraz 9">
            <a:extLst>
              <a:ext uri="{FF2B5EF4-FFF2-40B4-BE49-F238E27FC236}">
                <a16:creationId xmlns:a16="http://schemas.microsoft.com/office/drawing/2014/main" id="{AD9198BD-946B-4000-A6B5-269A362E70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Tree>
    <p:extLst>
      <p:ext uri="{BB962C8B-B14F-4D97-AF65-F5344CB8AC3E}">
        <p14:creationId xmlns:p14="http://schemas.microsoft.com/office/powerpoint/2010/main" val="108897898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1082841" y="5257802"/>
            <a:ext cx="7062538"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 52 388 29 87</a:t>
            </a:r>
            <a:br>
              <a:rPr lang="pl-PL" dirty="0">
                <a:solidFill>
                  <a:schemeClr val="tx2">
                    <a:lumMod val="50000"/>
                  </a:schemeClr>
                </a:solidFill>
              </a:rPr>
            </a:br>
            <a:r>
              <a:rPr lang="pl-PL" dirty="0">
                <a:solidFill>
                  <a:schemeClr val="tx2">
                    <a:lumMod val="50000"/>
                  </a:schemeClr>
                </a:solidFill>
              </a:rPr>
              <a:t>kom. 606 608 937 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545823" y="55924"/>
            <a:ext cx="10889071" cy="369332"/>
          </a:xfrm>
          <a:prstGeom prst="rect">
            <a:avLst/>
          </a:prstGeom>
        </p:spPr>
        <p:txBody>
          <a:bodyPr wrap="none">
            <a:spAutoFit/>
          </a:bodyPr>
          <a:lstStyle/>
          <a:p>
            <a:r>
              <a:rPr lang="pl-PL" b="1" dirty="0">
                <a:ln w="0"/>
                <a:solidFill>
                  <a:schemeClr val="accent1"/>
                </a:solidFill>
                <a:effectLst>
                  <a:outerShdw blurRad="38100" dist="25400" dir="5400000" algn="ctr" rotWithShape="0">
                    <a:srgbClr val="6E747A">
                      <a:alpha val="43000"/>
                    </a:srgbClr>
                  </a:outerShdw>
                </a:effectLst>
              </a:rPr>
              <a:t>- SPRAWOZDANIE ZGK SPÓŁKA Z O.O. W SĘPÓLNIE KRAJEŃSKIM ZA ROK 2020 ORAZ ZA I PÓŁROCZE 2021 ROKU -</a:t>
            </a:r>
          </a:p>
        </p:txBody>
      </p:sp>
      <p:graphicFrame>
        <p:nvGraphicFramePr>
          <p:cNvPr id="10" name="Tabela 9">
            <a:extLst>
              <a:ext uri="{FF2B5EF4-FFF2-40B4-BE49-F238E27FC236}">
                <a16:creationId xmlns:a16="http://schemas.microsoft.com/office/drawing/2014/main" id="{C873AD1C-976B-4A78-9219-8B4060548F31}"/>
              </a:ext>
            </a:extLst>
          </p:cNvPr>
          <p:cNvGraphicFramePr>
            <a:graphicFrameLocks noGrp="1"/>
          </p:cNvGraphicFramePr>
          <p:nvPr>
            <p:extLst>
              <p:ext uri="{D42A27DB-BD31-4B8C-83A1-F6EECF244321}">
                <p14:modId xmlns:p14="http://schemas.microsoft.com/office/powerpoint/2010/main" val="1863806333"/>
              </p:ext>
            </p:extLst>
          </p:nvPr>
        </p:nvGraphicFramePr>
        <p:xfrm>
          <a:off x="1244741" y="958771"/>
          <a:ext cx="9491232" cy="3321685"/>
        </p:xfrm>
        <a:graphic>
          <a:graphicData uri="http://schemas.openxmlformats.org/drawingml/2006/table">
            <a:tbl>
              <a:tblPr firstRow="1" firstCol="1" bandRow="1" bandCol="1">
                <a:tableStyleId>{5C22544A-7EE6-4342-B048-85BDC9FD1C3A}</a:tableStyleId>
              </a:tblPr>
              <a:tblGrid>
                <a:gridCol w="3564927">
                  <a:extLst>
                    <a:ext uri="{9D8B030D-6E8A-4147-A177-3AD203B41FA5}">
                      <a16:colId xmlns:a16="http://schemas.microsoft.com/office/drawing/2014/main" val="20000"/>
                    </a:ext>
                  </a:extLst>
                </a:gridCol>
                <a:gridCol w="1840183">
                  <a:extLst>
                    <a:ext uri="{9D8B030D-6E8A-4147-A177-3AD203B41FA5}">
                      <a16:colId xmlns:a16="http://schemas.microsoft.com/office/drawing/2014/main" val="20001"/>
                    </a:ext>
                  </a:extLst>
                </a:gridCol>
                <a:gridCol w="1302987">
                  <a:extLst>
                    <a:ext uri="{9D8B030D-6E8A-4147-A177-3AD203B41FA5}">
                      <a16:colId xmlns:a16="http://schemas.microsoft.com/office/drawing/2014/main" val="20002"/>
                    </a:ext>
                  </a:extLst>
                </a:gridCol>
                <a:gridCol w="1480148">
                  <a:extLst>
                    <a:ext uri="{9D8B030D-6E8A-4147-A177-3AD203B41FA5}">
                      <a16:colId xmlns:a16="http://schemas.microsoft.com/office/drawing/2014/main" val="20003"/>
                    </a:ext>
                  </a:extLst>
                </a:gridCol>
                <a:gridCol w="1302987">
                  <a:extLst>
                    <a:ext uri="{9D8B030D-6E8A-4147-A177-3AD203B41FA5}">
                      <a16:colId xmlns:a16="http://schemas.microsoft.com/office/drawing/2014/main" val="20004"/>
                    </a:ext>
                  </a:extLst>
                </a:gridCol>
              </a:tblGrid>
              <a:tr h="0">
                <a:tc>
                  <a:txBody>
                    <a:bodyPr/>
                    <a:lstStyle/>
                    <a:p>
                      <a:pPr marL="548640" indent="-548640" algn="l">
                        <a:spcAft>
                          <a:spcPts val="0"/>
                        </a:spcAft>
                        <a:tabLst>
                          <a:tab pos="548640" algn="l"/>
                          <a:tab pos="449580" algn="l"/>
                        </a:tabLst>
                      </a:pPr>
                      <a:r>
                        <a:rPr lang="pl-PL" sz="1000" dirty="0">
                          <a:effectLst/>
                        </a:rPr>
                        <a:t> </a:t>
                      </a:r>
                    </a:p>
                    <a:p>
                      <a:pPr marL="548640" indent="-548640" algn="ctr">
                        <a:spcAft>
                          <a:spcPts val="0"/>
                        </a:spcAft>
                        <a:tabLst>
                          <a:tab pos="548640" algn="l"/>
                          <a:tab pos="449580" algn="l"/>
                        </a:tabLst>
                      </a:pPr>
                      <a:r>
                        <a:rPr lang="pl-PL" sz="1000" dirty="0">
                          <a:effectLst/>
                        </a:rPr>
                        <a:t>    RODZAJE PASYWÓW</a:t>
                      </a:r>
                      <a:endParaRPr lang="pl-PL" sz="1000" b="1" i="1" dirty="0">
                        <a:effectLst/>
                        <a:latin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algn="ctr">
                        <a:spcAft>
                          <a:spcPts val="0"/>
                        </a:spcAft>
                      </a:pPr>
                      <a:r>
                        <a:rPr lang="pl-PL" sz="1200" dirty="0">
                          <a:effectLst/>
                        </a:rPr>
                        <a:t>Stan na 31.12.2020</a:t>
                      </a:r>
                      <a:endParaRPr lang="pl-PL" sz="1000" dirty="0">
                        <a:effectLst/>
                        <a:latin typeface="Times New Roman" panose="02020603050405020304" pitchFamily="18" charset="0"/>
                        <a:ea typeface="Times New Roman" panose="02020603050405020304" pitchFamily="18" charset="0"/>
                      </a:endParaRPr>
                    </a:p>
                  </a:txBody>
                  <a:tcPr marL="44451" marR="44451" marT="0" marB="0"/>
                </a:tc>
                <a:tc>
                  <a:txBody>
                    <a:bodyPr/>
                    <a:lstStyle/>
                    <a:p>
                      <a:pPr algn="ctr">
                        <a:spcAft>
                          <a:spcPts val="0"/>
                        </a:spcAft>
                      </a:pPr>
                      <a:r>
                        <a:rPr lang="pl-PL" sz="1200" dirty="0">
                          <a:effectLst/>
                        </a:rPr>
                        <a:t>%</a:t>
                      </a:r>
                      <a:endParaRPr lang="pl-PL" sz="1000" dirty="0">
                        <a:effectLst/>
                      </a:endParaRPr>
                    </a:p>
                    <a:p>
                      <a:pPr algn="ctr">
                        <a:spcAft>
                          <a:spcPts val="0"/>
                        </a:spcAft>
                      </a:pPr>
                      <a:r>
                        <a:rPr lang="pl-PL" sz="1200" dirty="0">
                          <a:effectLst/>
                        </a:rPr>
                        <a:t>Struktury</a:t>
                      </a:r>
                      <a:endParaRPr lang="pl-PL" sz="1000" dirty="0">
                        <a:effectLst/>
                        <a:latin typeface="Times New Roman" panose="02020603050405020304" pitchFamily="18" charset="0"/>
                        <a:ea typeface="Times New Roman" panose="02020603050405020304" pitchFamily="18" charset="0"/>
                      </a:endParaRPr>
                    </a:p>
                  </a:txBody>
                  <a:tcPr marL="44451" marR="44451" marT="0" marB="0"/>
                </a:tc>
                <a:tc>
                  <a:txBody>
                    <a:bodyPr/>
                    <a:lstStyle/>
                    <a:p>
                      <a:pPr algn="ctr">
                        <a:spcAft>
                          <a:spcPts val="0"/>
                        </a:spcAft>
                      </a:pPr>
                      <a:r>
                        <a:rPr lang="pl-PL" sz="1200" dirty="0">
                          <a:effectLst/>
                        </a:rPr>
                        <a:t>Stan na 30.06.2021</a:t>
                      </a:r>
                      <a:endParaRPr lang="pl-PL" sz="1000" dirty="0">
                        <a:effectLst/>
                        <a:latin typeface="Times New Roman" panose="02020603050405020304" pitchFamily="18" charset="0"/>
                        <a:ea typeface="Times New Roman" panose="02020603050405020304" pitchFamily="18" charset="0"/>
                      </a:endParaRPr>
                    </a:p>
                  </a:txBody>
                  <a:tcPr marL="44451" marR="44451" marT="0" marB="0"/>
                </a:tc>
                <a:tc>
                  <a:txBody>
                    <a:bodyPr/>
                    <a:lstStyle/>
                    <a:p>
                      <a:pPr algn="ctr">
                        <a:spcAft>
                          <a:spcPts val="0"/>
                        </a:spcAft>
                      </a:pPr>
                      <a:r>
                        <a:rPr lang="pl-PL" sz="1200" dirty="0">
                          <a:effectLst/>
                        </a:rPr>
                        <a:t>%</a:t>
                      </a:r>
                      <a:endParaRPr lang="pl-PL" sz="1000" dirty="0">
                        <a:effectLst/>
                      </a:endParaRPr>
                    </a:p>
                    <a:p>
                      <a:pPr algn="ctr">
                        <a:spcAft>
                          <a:spcPts val="0"/>
                        </a:spcAft>
                      </a:pPr>
                      <a:r>
                        <a:rPr lang="pl-PL" sz="1200" dirty="0">
                          <a:effectLst/>
                        </a:rPr>
                        <a:t>Struktury</a:t>
                      </a:r>
                      <a:endParaRPr lang="pl-PL" sz="1000" dirty="0">
                        <a:effectLst/>
                        <a:latin typeface="Times New Roman" panose="02020603050405020304" pitchFamily="18" charset="0"/>
                        <a:ea typeface="Times New Roman" panose="02020603050405020304" pitchFamily="18" charset="0"/>
                      </a:endParaRPr>
                    </a:p>
                  </a:txBody>
                  <a:tcPr marL="44451" marR="44451" marT="0" marB="0"/>
                </a:tc>
                <a:extLst>
                  <a:ext uri="{0D108BD9-81ED-4DB2-BD59-A6C34878D82A}">
                    <a16:rowId xmlns:a16="http://schemas.microsoft.com/office/drawing/2014/main" val="10000"/>
                  </a:ext>
                </a:extLst>
              </a:tr>
              <a:tr h="0">
                <a:tc>
                  <a:txBody>
                    <a:bodyPr/>
                    <a:lstStyle/>
                    <a:p>
                      <a:pPr marL="342900" indent="-114300" algn="l">
                        <a:spcAft>
                          <a:spcPts val="0"/>
                        </a:spcAft>
                        <a:tabLst>
                          <a:tab pos="548640" algn="l"/>
                          <a:tab pos="342900" algn="l"/>
                        </a:tabLst>
                      </a:pPr>
                      <a:r>
                        <a:rPr lang="pl-PL" sz="1000" dirty="0">
                          <a:effectLst/>
                        </a:rPr>
                        <a:t>Kapitał własny (tys. zł)</a:t>
                      </a:r>
                      <a:endParaRPr lang="pl-PL" sz="1000" b="1" i="1" dirty="0">
                        <a:effectLst/>
                        <a:latin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R="135890" algn="ctr">
                        <a:spcAft>
                          <a:spcPts val="0"/>
                        </a:spcAft>
                      </a:pPr>
                      <a:r>
                        <a:rPr lang="pl-PL" sz="1200" dirty="0">
                          <a:effectLst/>
                          <a:latin typeface="+mn-lt"/>
                          <a:ea typeface="+mn-ea"/>
                        </a:rPr>
                        <a:t>9</a:t>
                      </a:r>
                      <a:r>
                        <a:rPr lang="pl-PL" sz="1200" baseline="0" dirty="0">
                          <a:effectLst/>
                          <a:latin typeface="+mn-lt"/>
                          <a:ea typeface="+mn-ea"/>
                        </a:rPr>
                        <a:t> 292,4</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200" dirty="0">
                          <a:effectLst/>
                          <a:latin typeface="+mn-lt"/>
                          <a:ea typeface="+mn-ea"/>
                        </a:rPr>
                        <a:t>33,5</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890" algn="ctr">
                        <a:spcAft>
                          <a:spcPts val="0"/>
                        </a:spcAft>
                      </a:pPr>
                      <a:r>
                        <a:rPr lang="pl-PL" sz="1200" dirty="0">
                          <a:effectLst/>
                          <a:latin typeface="+mn-lt"/>
                          <a:ea typeface="+mn-ea"/>
                        </a:rPr>
                        <a:t>13 982,1</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200" dirty="0">
                          <a:effectLst/>
                          <a:latin typeface="+mn-lt"/>
                          <a:ea typeface="+mn-ea"/>
                        </a:rPr>
                        <a:t>43,4</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2"/>
                  </a:ext>
                </a:extLst>
              </a:tr>
              <a:tr h="0">
                <a:tc>
                  <a:txBody>
                    <a:bodyPr/>
                    <a:lstStyle/>
                    <a:p>
                      <a:pPr marL="548640" indent="-179705" algn="l">
                        <a:spcAft>
                          <a:spcPts val="0"/>
                        </a:spcAft>
                        <a:tabLst>
                          <a:tab pos="548640" algn="l"/>
                        </a:tabLst>
                      </a:pPr>
                      <a:r>
                        <a:rPr lang="pl-PL" sz="1000" dirty="0">
                          <a:effectLst/>
                        </a:rPr>
                        <a:t>Kapitał podstawowy</a:t>
                      </a:r>
                      <a:endParaRPr lang="pl-PL" sz="1000" b="1" i="1" dirty="0">
                        <a:effectLst/>
                        <a:latin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R="135890" algn="ctr">
                        <a:spcAft>
                          <a:spcPts val="0"/>
                        </a:spcAft>
                      </a:pPr>
                      <a:r>
                        <a:rPr lang="pl-PL" sz="1200" dirty="0">
                          <a:effectLst/>
                        </a:rPr>
                        <a:t>7 933,8</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200" dirty="0">
                          <a:effectLst/>
                        </a:rPr>
                        <a:t>28,6</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890" algn="ctr">
                        <a:spcAft>
                          <a:spcPts val="0"/>
                        </a:spcAft>
                      </a:pPr>
                      <a:r>
                        <a:rPr lang="pl-PL" sz="1200" dirty="0">
                          <a:effectLst/>
                          <a:latin typeface="Times New Roman" panose="02020603050405020304" pitchFamily="18" charset="0"/>
                          <a:ea typeface="Times New Roman" panose="02020603050405020304" pitchFamily="18" charset="0"/>
                        </a:rPr>
                        <a:t>12 525,1</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200" dirty="0">
                          <a:effectLst/>
                          <a:latin typeface="Times New Roman" panose="02020603050405020304" pitchFamily="18" charset="0"/>
                          <a:ea typeface="Times New Roman" panose="02020603050405020304" pitchFamily="18" charset="0"/>
                        </a:rPr>
                        <a:t>38,9</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3"/>
                  </a:ext>
                </a:extLst>
              </a:tr>
              <a:tr h="0">
                <a:tc>
                  <a:txBody>
                    <a:bodyPr/>
                    <a:lstStyle/>
                    <a:p>
                      <a:pPr marL="548640" indent="-179705" algn="l">
                        <a:spcAft>
                          <a:spcPts val="0"/>
                        </a:spcAft>
                        <a:tabLst>
                          <a:tab pos="548640" algn="l"/>
                        </a:tabLst>
                      </a:pPr>
                      <a:r>
                        <a:rPr lang="pl-PL" sz="1000" dirty="0">
                          <a:effectLst/>
                        </a:rPr>
                        <a:t>Kapitał zapasowy</a:t>
                      </a:r>
                      <a:endParaRPr lang="pl-PL" sz="1000" b="1" i="1" dirty="0">
                        <a:effectLst/>
                        <a:latin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R="135890" algn="ctr">
                        <a:spcAft>
                          <a:spcPts val="0"/>
                        </a:spcAft>
                      </a:pPr>
                      <a:r>
                        <a:rPr lang="pl-PL" sz="1200" dirty="0">
                          <a:effectLst/>
                        </a:rPr>
                        <a:t>943,5</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200" dirty="0">
                          <a:effectLst/>
                        </a:rPr>
                        <a:t>3,4</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890" algn="ctr">
                        <a:spcAft>
                          <a:spcPts val="0"/>
                        </a:spcAft>
                      </a:pPr>
                      <a:r>
                        <a:rPr lang="pl-PL" sz="1200" dirty="0">
                          <a:effectLst/>
                        </a:rPr>
                        <a:t>946,1</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200" dirty="0">
                          <a:effectLst/>
                          <a:latin typeface="Times New Roman" panose="02020603050405020304" pitchFamily="18" charset="0"/>
                          <a:ea typeface="Times New Roman" panose="02020603050405020304" pitchFamily="18" charset="0"/>
                        </a:rPr>
                        <a:t>2,9</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4"/>
                  </a:ext>
                </a:extLst>
              </a:tr>
              <a:tr h="0">
                <a:tc>
                  <a:txBody>
                    <a:bodyPr/>
                    <a:lstStyle/>
                    <a:p>
                      <a:pPr marL="548640" indent="-179705" algn="l">
                        <a:spcAft>
                          <a:spcPts val="0"/>
                        </a:spcAft>
                        <a:tabLst>
                          <a:tab pos="548640" algn="l"/>
                        </a:tabLst>
                      </a:pPr>
                      <a:r>
                        <a:rPr lang="pl-PL" sz="1000" dirty="0">
                          <a:effectLst/>
                        </a:rPr>
                        <a:t>Kapitał rezerwowy</a:t>
                      </a:r>
                      <a:endParaRPr lang="pl-PL" sz="1000" b="1" i="1" dirty="0">
                        <a:effectLst/>
                        <a:latin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R="135890" algn="ctr">
                        <a:spcAft>
                          <a:spcPts val="0"/>
                        </a:spcAft>
                      </a:pPr>
                      <a:r>
                        <a:rPr lang="pl-PL" sz="1200" dirty="0">
                          <a:effectLst/>
                          <a:latin typeface="+mn-lt"/>
                          <a:ea typeface="+mn-ea"/>
                        </a:rPr>
                        <a:t>400,0</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200" dirty="0">
                          <a:effectLst/>
                          <a:latin typeface="+mn-lt"/>
                          <a:ea typeface="+mn-ea"/>
                        </a:rPr>
                        <a:t>1,4</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890" algn="ctr">
                        <a:spcAft>
                          <a:spcPts val="0"/>
                        </a:spcAft>
                      </a:pPr>
                      <a:r>
                        <a:rPr lang="pl-PL" sz="1200" dirty="0">
                          <a:effectLst/>
                          <a:latin typeface="+mn-lt"/>
                          <a:ea typeface="+mn-ea"/>
                        </a:rPr>
                        <a:t>413,1</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200" dirty="0">
                          <a:effectLst/>
                          <a:latin typeface="+mn-lt"/>
                          <a:ea typeface="+mn-ea"/>
                        </a:rPr>
                        <a:t>1,3</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5"/>
                  </a:ext>
                </a:extLst>
              </a:tr>
              <a:tr h="0">
                <a:tc>
                  <a:txBody>
                    <a:bodyPr/>
                    <a:lstStyle/>
                    <a:p>
                      <a:pPr marL="548640" indent="-179705" algn="l">
                        <a:spcAft>
                          <a:spcPts val="0"/>
                        </a:spcAft>
                        <a:tabLst>
                          <a:tab pos="548640" algn="l"/>
                        </a:tabLst>
                      </a:pPr>
                      <a:r>
                        <a:rPr lang="pl-PL" sz="1000" dirty="0">
                          <a:effectLst/>
                        </a:rPr>
                        <a:t>Straty zyski z lat ubiegłych</a:t>
                      </a:r>
                      <a:endParaRPr lang="pl-PL" sz="1000" b="1" i="1" dirty="0">
                        <a:effectLst/>
                        <a:latin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R="135890" algn="ctr">
                        <a:spcAft>
                          <a:spcPts val="0"/>
                        </a:spcAft>
                      </a:pPr>
                      <a:r>
                        <a:rPr lang="pl-PL" sz="1200" dirty="0">
                          <a:effectLst/>
                        </a:rPr>
                        <a:t>0</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200" dirty="0">
                          <a:effectLst/>
                        </a:rPr>
                        <a:t>0</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890" algn="ctr">
                        <a:spcAft>
                          <a:spcPts val="0"/>
                        </a:spcAft>
                      </a:pPr>
                      <a:r>
                        <a:rPr lang="pl-PL" sz="1200" dirty="0">
                          <a:effectLst/>
                        </a:rPr>
                        <a:t>0</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200" dirty="0">
                          <a:effectLst/>
                        </a:rPr>
                        <a:t>0</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6"/>
                  </a:ext>
                </a:extLst>
              </a:tr>
              <a:tr h="0">
                <a:tc>
                  <a:txBody>
                    <a:bodyPr/>
                    <a:lstStyle/>
                    <a:p>
                      <a:pPr marL="548640" indent="-179705" algn="l">
                        <a:spcAft>
                          <a:spcPts val="0"/>
                        </a:spcAft>
                        <a:tabLst>
                          <a:tab pos="548640" algn="l"/>
                        </a:tabLst>
                      </a:pPr>
                      <a:r>
                        <a:rPr lang="pl-PL" sz="1000" dirty="0">
                          <a:effectLst/>
                        </a:rPr>
                        <a:t>Straty zyski </a:t>
                      </a:r>
                      <a:endParaRPr lang="pl-PL" sz="1000" b="1" i="1" dirty="0">
                        <a:effectLst/>
                        <a:latin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R="135890" algn="ctr">
                        <a:spcAft>
                          <a:spcPts val="0"/>
                        </a:spcAft>
                      </a:pPr>
                      <a:r>
                        <a:rPr lang="pl-PL" sz="1200" dirty="0">
                          <a:effectLst/>
                          <a:latin typeface="+mn-lt"/>
                          <a:ea typeface="+mn-ea"/>
                        </a:rPr>
                        <a:t>15,1</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200" dirty="0">
                          <a:effectLst/>
                        </a:rPr>
                        <a:t>0,1</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890" algn="ctr">
                        <a:spcAft>
                          <a:spcPts val="0"/>
                        </a:spcAft>
                      </a:pPr>
                      <a:r>
                        <a:rPr lang="pl-PL" sz="1200" dirty="0">
                          <a:effectLst/>
                          <a:latin typeface="Times New Roman" panose="02020603050405020304" pitchFamily="18" charset="0"/>
                          <a:ea typeface="Times New Roman" panose="02020603050405020304" pitchFamily="18" charset="0"/>
                        </a:rPr>
                        <a:t>97,8</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200" dirty="0">
                          <a:effectLst/>
                          <a:latin typeface="+mn-lt"/>
                          <a:ea typeface="+mn-ea"/>
                        </a:rPr>
                        <a:t>0,3</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7"/>
                  </a:ext>
                </a:extLst>
              </a:tr>
              <a:tr h="0">
                <a:tc>
                  <a:txBody>
                    <a:bodyPr/>
                    <a:lstStyle/>
                    <a:p>
                      <a:pPr marL="342900" indent="-114300" algn="l">
                        <a:spcAft>
                          <a:spcPts val="0"/>
                        </a:spcAft>
                        <a:tabLst>
                          <a:tab pos="548640" algn="l"/>
                          <a:tab pos="342900" algn="l"/>
                        </a:tabLst>
                      </a:pPr>
                      <a:r>
                        <a:rPr lang="pl-PL" sz="1000" b="1" i="0" dirty="0">
                          <a:effectLst/>
                          <a:latin typeface="+mn-lt"/>
                        </a:rPr>
                        <a:t>Zobowiązania</a:t>
                      </a:r>
                      <a:r>
                        <a:rPr lang="pl-PL" sz="1000" b="1" i="0" baseline="0" dirty="0">
                          <a:effectLst/>
                          <a:latin typeface="+mn-lt"/>
                        </a:rPr>
                        <a:t> i rezerwy na zobowiązania</a:t>
                      </a:r>
                      <a:endParaRPr lang="pl-PL" sz="1000" b="1" i="1" dirty="0">
                        <a:effectLst/>
                        <a:latin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R="135890" algn="ctr">
                        <a:spcAft>
                          <a:spcPts val="0"/>
                        </a:spcAft>
                      </a:pPr>
                      <a:r>
                        <a:rPr lang="pl-PL" sz="1200" dirty="0">
                          <a:effectLst/>
                          <a:latin typeface="Times New Roman" panose="02020603050405020304" pitchFamily="18" charset="0"/>
                          <a:ea typeface="Times New Roman" panose="02020603050405020304" pitchFamily="18" charset="0"/>
                        </a:rPr>
                        <a:t>18 458,4</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200" dirty="0">
                          <a:effectLst/>
                          <a:latin typeface="+mn-lt"/>
                          <a:ea typeface="+mn-ea"/>
                        </a:rPr>
                        <a:t>66,5</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890" algn="ctr">
                        <a:spcAft>
                          <a:spcPts val="0"/>
                        </a:spcAft>
                      </a:pPr>
                      <a:r>
                        <a:rPr lang="pl-PL" sz="1200" dirty="0">
                          <a:effectLst/>
                          <a:latin typeface="Times New Roman" panose="02020603050405020304" pitchFamily="18" charset="0"/>
                          <a:ea typeface="Times New Roman" panose="02020603050405020304" pitchFamily="18" charset="0"/>
                        </a:rPr>
                        <a:t>18 225,9</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200" dirty="0">
                          <a:effectLst/>
                          <a:latin typeface="+mn-lt"/>
                          <a:ea typeface="+mn-ea"/>
                        </a:rPr>
                        <a:t>56,6</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8"/>
                  </a:ext>
                </a:extLst>
              </a:tr>
              <a:tr h="0">
                <a:tc>
                  <a:txBody>
                    <a:bodyPr/>
                    <a:lstStyle/>
                    <a:p>
                      <a:pPr indent="-179705" algn="l">
                        <a:spcAft>
                          <a:spcPts val="0"/>
                        </a:spcAft>
                      </a:pPr>
                      <a:r>
                        <a:rPr lang="pl-PL" sz="1000" dirty="0">
                          <a:effectLst/>
                        </a:rPr>
                        <a:t>Rezerwy na </a:t>
                      </a:r>
                      <a:r>
                        <a:rPr lang="pl-PL" sz="1000" dirty="0" err="1">
                          <a:effectLst/>
                        </a:rPr>
                        <a:t>zobow</a:t>
                      </a:r>
                      <a:r>
                        <a:rPr lang="pl-PL" sz="1000" dirty="0">
                          <a:effectLst/>
                        </a:rPr>
                        <a:t>.</a:t>
                      </a:r>
                      <a:endParaRPr lang="pl-PL" sz="1000" dirty="0">
                        <a:effectLst/>
                        <a:latin typeface="Times New Roman" panose="02020603050405020304" pitchFamily="18" charset="0"/>
                        <a:ea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R="135890" algn="ctr">
                        <a:spcAft>
                          <a:spcPts val="0"/>
                        </a:spcAft>
                      </a:pPr>
                      <a:r>
                        <a:rPr lang="pl-PL" sz="1200" dirty="0">
                          <a:effectLst/>
                          <a:latin typeface="+mn-lt"/>
                          <a:ea typeface="+mn-ea"/>
                        </a:rPr>
                        <a:t>3 218,4</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200" dirty="0">
                          <a:effectLst/>
                          <a:latin typeface="+mn-lt"/>
                          <a:ea typeface="+mn-ea"/>
                        </a:rPr>
                        <a:t>11,5</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890" algn="ctr">
                        <a:spcAft>
                          <a:spcPts val="0"/>
                        </a:spcAft>
                      </a:pPr>
                      <a:r>
                        <a:rPr lang="pl-PL" sz="1200" dirty="0">
                          <a:effectLst/>
                          <a:latin typeface="+mn-lt"/>
                          <a:ea typeface="+mn-ea"/>
                        </a:rPr>
                        <a:t>3 258,5</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200" dirty="0">
                          <a:effectLst/>
                          <a:latin typeface="+mn-lt"/>
                          <a:ea typeface="+mn-ea"/>
                        </a:rPr>
                        <a:t>10,1</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9"/>
                  </a:ext>
                </a:extLst>
              </a:tr>
              <a:tr h="0">
                <a:tc>
                  <a:txBody>
                    <a:bodyPr/>
                    <a:lstStyle/>
                    <a:p>
                      <a:pPr indent="-179705" algn="l">
                        <a:spcAft>
                          <a:spcPts val="0"/>
                        </a:spcAft>
                      </a:pPr>
                      <a:r>
                        <a:rPr lang="pl-PL" sz="1000" dirty="0">
                          <a:effectLst/>
                        </a:rPr>
                        <a:t>Zobowiązania </a:t>
                      </a:r>
                      <a:r>
                        <a:rPr lang="pl-PL" sz="1000" dirty="0" err="1">
                          <a:effectLst/>
                        </a:rPr>
                        <a:t>długoter</a:t>
                      </a:r>
                      <a:r>
                        <a:rPr lang="pl-PL" sz="1000" dirty="0">
                          <a:effectLst/>
                        </a:rPr>
                        <a:t>.</a:t>
                      </a:r>
                      <a:endParaRPr lang="pl-PL" sz="1000" dirty="0">
                        <a:effectLst/>
                        <a:latin typeface="Times New Roman" panose="02020603050405020304" pitchFamily="18" charset="0"/>
                        <a:ea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R="135890" algn="ctr">
                        <a:spcAft>
                          <a:spcPts val="0"/>
                        </a:spcAft>
                      </a:pPr>
                      <a:r>
                        <a:rPr lang="pl-PL" sz="1200" dirty="0">
                          <a:effectLst/>
                          <a:latin typeface="+mn-lt"/>
                          <a:ea typeface="+mn-ea"/>
                        </a:rPr>
                        <a:t>3 256,1</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200" dirty="0">
                          <a:effectLst/>
                          <a:latin typeface="+mn-lt"/>
                          <a:ea typeface="+mn-ea"/>
                        </a:rPr>
                        <a:t>11,7</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890" algn="ctr">
                        <a:spcAft>
                          <a:spcPts val="0"/>
                        </a:spcAft>
                      </a:pPr>
                      <a:r>
                        <a:rPr lang="pl-PL" sz="1200" dirty="0">
                          <a:effectLst/>
                          <a:latin typeface="+mn-lt"/>
                          <a:ea typeface="+mn-ea"/>
                        </a:rPr>
                        <a:t>3 256,1</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200" dirty="0">
                          <a:effectLst/>
                          <a:latin typeface="+mn-lt"/>
                          <a:ea typeface="+mn-ea"/>
                        </a:rPr>
                        <a:t>10,1</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0"/>
                  </a:ext>
                </a:extLst>
              </a:tr>
              <a:tr h="0">
                <a:tc>
                  <a:txBody>
                    <a:bodyPr/>
                    <a:lstStyle/>
                    <a:p>
                      <a:pPr indent="-179705" algn="l">
                        <a:spcAft>
                          <a:spcPts val="0"/>
                        </a:spcAft>
                      </a:pPr>
                      <a:r>
                        <a:rPr lang="pl-PL" sz="1000" dirty="0">
                          <a:effectLst/>
                        </a:rPr>
                        <a:t>Kredyty i pożyczki Krótkoterminowe</a:t>
                      </a:r>
                      <a:endParaRPr lang="pl-PL" sz="1000" dirty="0">
                        <a:effectLst/>
                        <a:latin typeface="Times New Roman" panose="02020603050405020304" pitchFamily="18" charset="0"/>
                        <a:ea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R="135890" algn="ctr">
                        <a:spcAft>
                          <a:spcPts val="0"/>
                        </a:spcAft>
                      </a:pPr>
                      <a:r>
                        <a:rPr lang="pl-PL" sz="1200" dirty="0">
                          <a:effectLst/>
                          <a:latin typeface="+mn-lt"/>
                          <a:ea typeface="+mn-ea"/>
                        </a:rPr>
                        <a:t>878,3</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200" dirty="0">
                          <a:effectLst/>
                          <a:latin typeface="Times New Roman" panose="02020603050405020304" pitchFamily="18" charset="0"/>
                          <a:ea typeface="Times New Roman" panose="02020603050405020304" pitchFamily="18" charset="0"/>
                        </a:rPr>
                        <a:t>3,2</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890" algn="ctr">
                        <a:spcAft>
                          <a:spcPts val="0"/>
                        </a:spcAft>
                      </a:pPr>
                      <a:r>
                        <a:rPr lang="pl-PL" sz="1200" dirty="0">
                          <a:effectLst/>
                          <a:latin typeface="+mn-lt"/>
                          <a:ea typeface="+mn-ea"/>
                        </a:rPr>
                        <a:t>439,1</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200" dirty="0">
                          <a:effectLst/>
                        </a:rPr>
                        <a:t>1,4</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1"/>
                  </a:ext>
                </a:extLst>
              </a:tr>
              <a:tr h="0">
                <a:tc>
                  <a:txBody>
                    <a:bodyPr/>
                    <a:lstStyle/>
                    <a:p>
                      <a:pPr indent="-179705" algn="l">
                        <a:spcAft>
                          <a:spcPts val="0"/>
                        </a:spcAft>
                      </a:pPr>
                      <a:r>
                        <a:rPr lang="pl-PL" sz="1000" dirty="0">
                          <a:effectLst/>
                        </a:rPr>
                        <a:t>Zobowiązania z </a:t>
                      </a:r>
                      <a:r>
                        <a:rPr lang="pl-PL" sz="1000" dirty="0" err="1">
                          <a:effectLst/>
                        </a:rPr>
                        <a:t>tyt</a:t>
                      </a:r>
                      <a:r>
                        <a:rPr lang="pl-PL" sz="1000" dirty="0">
                          <a:effectLst/>
                        </a:rPr>
                        <a:t> dostaw robót i usług</a:t>
                      </a:r>
                      <a:endParaRPr lang="pl-PL" sz="1000" dirty="0">
                        <a:effectLst/>
                        <a:latin typeface="Times New Roman" panose="02020603050405020304" pitchFamily="18" charset="0"/>
                        <a:ea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R="135890" algn="ctr">
                        <a:spcAft>
                          <a:spcPts val="0"/>
                        </a:spcAft>
                      </a:pPr>
                      <a:r>
                        <a:rPr lang="pl-PL" sz="1200" dirty="0">
                          <a:effectLst/>
                          <a:latin typeface="+mn-lt"/>
                          <a:ea typeface="+mn-ea"/>
                        </a:rPr>
                        <a:t>867,1</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200" dirty="0">
                          <a:effectLst/>
                          <a:latin typeface="Times New Roman" panose="02020603050405020304" pitchFamily="18" charset="0"/>
                          <a:ea typeface="Times New Roman" panose="02020603050405020304" pitchFamily="18" charset="0"/>
                        </a:rPr>
                        <a:t>3,1</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890" algn="ctr">
                        <a:spcAft>
                          <a:spcPts val="0"/>
                        </a:spcAft>
                      </a:pPr>
                      <a:r>
                        <a:rPr lang="pl-PL" sz="1200" dirty="0">
                          <a:effectLst/>
                          <a:latin typeface="+mn-lt"/>
                          <a:ea typeface="+mn-ea"/>
                        </a:rPr>
                        <a:t>1 149,2</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200" dirty="0">
                          <a:effectLst/>
                          <a:latin typeface="+mn-lt"/>
                          <a:ea typeface="+mn-ea"/>
                        </a:rPr>
                        <a:t>3,6</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2"/>
                  </a:ext>
                </a:extLst>
              </a:tr>
              <a:tr h="141605">
                <a:tc>
                  <a:txBody>
                    <a:bodyPr/>
                    <a:lstStyle/>
                    <a:p>
                      <a:pPr indent="-179705" algn="l">
                        <a:spcAft>
                          <a:spcPts val="0"/>
                        </a:spcAft>
                      </a:pPr>
                      <a:r>
                        <a:rPr lang="pl-PL" sz="1000" dirty="0">
                          <a:effectLst/>
                        </a:rPr>
                        <a:t>Pozostałe zobowiązania</a:t>
                      </a:r>
                      <a:endParaRPr lang="pl-PL" sz="1000" dirty="0">
                        <a:effectLst/>
                        <a:latin typeface="Times New Roman" panose="02020603050405020304" pitchFamily="18" charset="0"/>
                        <a:ea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R="135890" algn="ctr">
                        <a:spcAft>
                          <a:spcPts val="0"/>
                        </a:spcAft>
                      </a:pPr>
                      <a:r>
                        <a:rPr lang="pl-PL" sz="1200" dirty="0">
                          <a:effectLst/>
                          <a:latin typeface="+mn-lt"/>
                          <a:ea typeface="+mn-ea"/>
                        </a:rPr>
                        <a:t>1 066,6</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200" dirty="0">
                          <a:effectLst/>
                          <a:latin typeface="Times New Roman" panose="02020603050405020304" pitchFamily="18" charset="0"/>
                          <a:ea typeface="Times New Roman" panose="02020603050405020304" pitchFamily="18" charset="0"/>
                        </a:rPr>
                        <a:t>3,9</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890" algn="ctr">
                        <a:spcAft>
                          <a:spcPts val="0"/>
                        </a:spcAft>
                      </a:pPr>
                      <a:r>
                        <a:rPr lang="pl-PL" sz="1000" dirty="0">
                          <a:effectLst/>
                          <a:latin typeface="Times New Roman" panose="02020603050405020304" pitchFamily="18" charset="0"/>
                          <a:ea typeface="Times New Roman" panose="02020603050405020304" pitchFamily="18" charset="0"/>
                        </a:rPr>
                        <a:t>1 431,5</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200" dirty="0">
                          <a:effectLst/>
                          <a:latin typeface="+mn-lt"/>
                          <a:ea typeface="+mn-ea"/>
                        </a:rPr>
                        <a:t>4,4</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3"/>
                  </a:ext>
                </a:extLst>
              </a:tr>
              <a:tr h="212725">
                <a:tc>
                  <a:txBody>
                    <a:bodyPr/>
                    <a:lstStyle/>
                    <a:p>
                      <a:pPr indent="-179705" algn="l">
                        <a:spcAft>
                          <a:spcPts val="0"/>
                        </a:spcAft>
                      </a:pPr>
                      <a:r>
                        <a:rPr lang="pl-PL" sz="1000" dirty="0">
                          <a:effectLst/>
                        </a:rPr>
                        <a:t>	w tym : podatki i </a:t>
                      </a:r>
                      <a:r>
                        <a:rPr lang="pl-PL" sz="1000" dirty="0" err="1">
                          <a:effectLst/>
                        </a:rPr>
                        <a:t>ubezp</a:t>
                      </a:r>
                      <a:r>
                        <a:rPr lang="pl-PL" sz="1000" dirty="0">
                          <a:effectLst/>
                        </a:rPr>
                        <a:t>..</a:t>
                      </a:r>
                      <a:endParaRPr lang="pl-PL" sz="1000" dirty="0">
                        <a:effectLst/>
                        <a:latin typeface="Times New Roman" panose="02020603050405020304" pitchFamily="18" charset="0"/>
                        <a:ea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R="135890" algn="ctr">
                        <a:spcAft>
                          <a:spcPts val="0"/>
                        </a:spcAft>
                      </a:pPr>
                      <a:r>
                        <a:rPr lang="pl-PL" sz="1200" dirty="0">
                          <a:effectLst/>
                          <a:latin typeface="+mn-lt"/>
                          <a:ea typeface="+mn-ea"/>
                        </a:rPr>
                        <a:t>537,2</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000" dirty="0">
                          <a:effectLst/>
                          <a:latin typeface="Times New Roman" panose="02020603050405020304" pitchFamily="18" charset="0"/>
                          <a:ea typeface="Times New Roman" panose="02020603050405020304" pitchFamily="18" charset="0"/>
                        </a:rPr>
                        <a:t>1,9</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890" algn="ctr">
                        <a:spcAft>
                          <a:spcPts val="0"/>
                        </a:spcAft>
                      </a:pPr>
                      <a:r>
                        <a:rPr lang="pl-PL" sz="1200" dirty="0">
                          <a:effectLst/>
                          <a:latin typeface="+mn-lt"/>
                          <a:ea typeface="+mn-ea"/>
                        </a:rPr>
                        <a:t>978,5</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200" dirty="0">
                          <a:effectLst/>
                          <a:latin typeface="+mn-lt"/>
                          <a:ea typeface="+mn-ea"/>
                        </a:rPr>
                        <a:t>3,0</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4"/>
                  </a:ext>
                </a:extLst>
              </a:tr>
              <a:tr h="0">
                <a:tc>
                  <a:txBody>
                    <a:bodyPr/>
                    <a:lstStyle/>
                    <a:p>
                      <a:pPr indent="-179705" algn="l">
                        <a:spcAft>
                          <a:spcPts val="0"/>
                        </a:spcAft>
                      </a:pPr>
                      <a:r>
                        <a:rPr lang="pl-PL" sz="1000" dirty="0">
                          <a:effectLst/>
                        </a:rPr>
                        <a:t>Fundusze specjalne</a:t>
                      </a:r>
                      <a:endParaRPr lang="pl-PL" sz="1000" dirty="0">
                        <a:effectLst/>
                        <a:latin typeface="Times New Roman" panose="02020603050405020304" pitchFamily="18" charset="0"/>
                        <a:ea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R="135890" algn="ctr">
                        <a:spcAft>
                          <a:spcPts val="0"/>
                        </a:spcAft>
                      </a:pPr>
                      <a:r>
                        <a:rPr lang="pl-PL" sz="1200" dirty="0">
                          <a:effectLst/>
                        </a:rPr>
                        <a:t>164,4</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200" dirty="0">
                          <a:effectLst/>
                        </a:rPr>
                        <a:t>0,6</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890" algn="ctr">
                        <a:spcAft>
                          <a:spcPts val="0"/>
                        </a:spcAft>
                      </a:pPr>
                      <a:r>
                        <a:rPr lang="pl-PL" sz="1200" dirty="0">
                          <a:effectLst/>
                          <a:latin typeface="+mn-lt"/>
                          <a:ea typeface="+mn-ea"/>
                        </a:rPr>
                        <a:t>279,1</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200" dirty="0">
                          <a:effectLst/>
                        </a:rPr>
                        <a:t>0,9</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5"/>
                  </a:ext>
                </a:extLst>
              </a:tr>
              <a:tr h="0">
                <a:tc>
                  <a:txBody>
                    <a:bodyPr/>
                    <a:lstStyle/>
                    <a:p>
                      <a:pPr indent="-179705" algn="l">
                        <a:spcAft>
                          <a:spcPts val="0"/>
                        </a:spcAft>
                      </a:pPr>
                      <a:r>
                        <a:rPr lang="pl-PL" sz="1000" dirty="0">
                          <a:effectLst/>
                        </a:rPr>
                        <a:t>Rozliczenia </a:t>
                      </a:r>
                      <a:r>
                        <a:rPr lang="pl-PL" sz="1000" dirty="0" err="1">
                          <a:effectLst/>
                        </a:rPr>
                        <a:t>międzyokr</a:t>
                      </a:r>
                      <a:r>
                        <a:rPr lang="pl-PL" sz="1000" dirty="0">
                          <a:effectLst/>
                        </a:rPr>
                        <a:t>.</a:t>
                      </a:r>
                      <a:endParaRPr lang="pl-PL" sz="1000" dirty="0">
                        <a:effectLst/>
                        <a:latin typeface="Times New Roman" panose="02020603050405020304" pitchFamily="18" charset="0"/>
                        <a:ea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R="135890" algn="ctr">
                        <a:spcAft>
                          <a:spcPts val="0"/>
                        </a:spcAft>
                      </a:pPr>
                      <a:r>
                        <a:rPr lang="pl-PL" sz="1200" dirty="0">
                          <a:effectLst/>
                          <a:latin typeface="Times New Roman" panose="02020603050405020304" pitchFamily="18" charset="0"/>
                          <a:ea typeface="Times New Roman" panose="02020603050405020304" pitchFamily="18" charset="0"/>
                        </a:rPr>
                        <a:t>9 007,5</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200" dirty="0">
                          <a:effectLst/>
                          <a:latin typeface="Times New Roman" panose="02020603050405020304" pitchFamily="18" charset="0"/>
                          <a:ea typeface="Times New Roman" panose="02020603050405020304" pitchFamily="18" charset="0"/>
                        </a:rPr>
                        <a:t>32,5</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890" algn="ctr">
                        <a:spcAft>
                          <a:spcPts val="0"/>
                        </a:spcAft>
                      </a:pPr>
                      <a:r>
                        <a:rPr lang="pl-PL" sz="1200" dirty="0">
                          <a:effectLst/>
                          <a:latin typeface="+mn-lt"/>
                          <a:ea typeface="+mn-ea"/>
                        </a:rPr>
                        <a:t>8 412,4</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200" dirty="0">
                          <a:effectLst/>
                          <a:latin typeface="+mn-lt"/>
                          <a:ea typeface="+mn-ea"/>
                        </a:rPr>
                        <a:t>26,1</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6"/>
                  </a:ext>
                </a:extLst>
              </a:tr>
              <a:tr h="0">
                <a:tc>
                  <a:txBody>
                    <a:bodyPr/>
                    <a:lstStyle/>
                    <a:p>
                      <a:pPr marL="548640" indent="-548640" algn="l">
                        <a:spcAft>
                          <a:spcPts val="0"/>
                        </a:spcAft>
                        <a:tabLst>
                          <a:tab pos="548640" algn="l"/>
                          <a:tab pos="449580" algn="l"/>
                        </a:tabLst>
                      </a:pPr>
                      <a:r>
                        <a:rPr lang="pl-PL" sz="1000" dirty="0">
                          <a:effectLst/>
                        </a:rPr>
                        <a:t>RAZEM PASYWA</a:t>
                      </a:r>
                      <a:endParaRPr lang="pl-PL" sz="1000" b="1" i="1" dirty="0">
                        <a:effectLst/>
                        <a:latin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a:tcPr>
                </a:tc>
                <a:tc>
                  <a:txBody>
                    <a:bodyPr/>
                    <a:lstStyle/>
                    <a:p>
                      <a:pPr marR="135890" algn="ctr">
                        <a:spcAft>
                          <a:spcPts val="0"/>
                        </a:spcAft>
                      </a:pPr>
                      <a:r>
                        <a:rPr lang="pl-PL" sz="1200" dirty="0">
                          <a:effectLst/>
                          <a:latin typeface="+mn-lt"/>
                          <a:ea typeface="+mn-ea"/>
                        </a:rPr>
                        <a:t>27 750,8</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200" dirty="0">
                          <a:effectLst/>
                        </a:rPr>
                        <a:t>100</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35890" algn="ctr">
                        <a:spcAft>
                          <a:spcPts val="0"/>
                        </a:spcAft>
                      </a:pPr>
                      <a:r>
                        <a:rPr lang="pl-PL" sz="1000" dirty="0">
                          <a:effectLst/>
                          <a:latin typeface="Times New Roman" panose="02020603050405020304" pitchFamily="18" charset="0"/>
                          <a:ea typeface="Times New Roman" panose="02020603050405020304" pitchFamily="18" charset="0"/>
                        </a:rPr>
                        <a:t>32 208,0</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110490" algn="ctr">
                        <a:spcAft>
                          <a:spcPts val="0"/>
                        </a:spcAft>
                      </a:pPr>
                      <a:r>
                        <a:rPr lang="pl-PL" sz="1200" dirty="0">
                          <a:effectLst/>
                        </a:rPr>
                        <a:t>100</a:t>
                      </a:r>
                      <a:endParaRPr lang="pl-PL" sz="1000" dirty="0">
                        <a:effectLst/>
                        <a:latin typeface="Times New Roman" panose="02020603050405020304" pitchFamily="18" charset="0"/>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7"/>
                  </a:ext>
                </a:extLst>
              </a:tr>
            </a:tbl>
          </a:graphicData>
        </a:graphic>
      </p:graphicFrame>
      <p:pic>
        <p:nvPicPr>
          <p:cNvPr id="9" name="Obraz 8">
            <a:extLst>
              <a:ext uri="{FF2B5EF4-FFF2-40B4-BE49-F238E27FC236}">
                <a16:creationId xmlns:a16="http://schemas.microsoft.com/office/drawing/2014/main" id="{7EE6B75F-E7D4-4A94-8A21-FD821B5BE1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Tree>
    <p:extLst>
      <p:ext uri="{BB962C8B-B14F-4D97-AF65-F5344CB8AC3E}">
        <p14:creationId xmlns:p14="http://schemas.microsoft.com/office/powerpoint/2010/main" val="127331232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perfect.amix.civ.pl/uploads/image/dochody_w_perfect_trade.jpg">
            <a:extLst>
              <a:ext uri="{FF2B5EF4-FFF2-40B4-BE49-F238E27FC236}">
                <a16:creationId xmlns:a16="http://schemas.microsoft.com/office/drawing/2014/main" id="{4BD5F394-C5B9-49E2-87E6-95830162E1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0618" y="840024"/>
            <a:ext cx="2857500" cy="357187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1058778" y="5257802"/>
            <a:ext cx="6882063"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 52 388 29 87</a:t>
            </a:r>
            <a:br>
              <a:rPr lang="pl-PL" dirty="0">
                <a:solidFill>
                  <a:schemeClr val="tx2">
                    <a:lumMod val="50000"/>
                  </a:schemeClr>
                </a:solidFill>
              </a:rPr>
            </a:br>
            <a:r>
              <a:rPr lang="pl-PL" dirty="0">
                <a:solidFill>
                  <a:schemeClr val="tx2">
                    <a:lumMod val="50000"/>
                  </a:schemeClr>
                </a:solidFill>
              </a:rPr>
              <a:t>kom. 606 608 937 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545823" y="55924"/>
            <a:ext cx="10889071" cy="369332"/>
          </a:xfrm>
          <a:prstGeom prst="rect">
            <a:avLst/>
          </a:prstGeom>
        </p:spPr>
        <p:txBody>
          <a:bodyPr wrap="none">
            <a:spAutoFit/>
          </a:bodyPr>
          <a:lstStyle/>
          <a:p>
            <a:r>
              <a:rPr lang="pl-PL" b="1" dirty="0">
                <a:ln w="0"/>
                <a:solidFill>
                  <a:schemeClr val="accent1"/>
                </a:solidFill>
                <a:effectLst>
                  <a:outerShdw blurRad="38100" dist="25400" dir="5400000" algn="ctr" rotWithShape="0">
                    <a:srgbClr val="6E747A">
                      <a:alpha val="43000"/>
                    </a:srgbClr>
                  </a:outerShdw>
                </a:effectLst>
              </a:rPr>
              <a:t>- SPRAWOZDANIE ZGK SPÓŁKA Z O.O. W SĘPÓLNIE KRAJEŃSKIM ZA ROK 2020 ORAZ ZA I PÓŁROCZE 2021 ROKU -</a:t>
            </a:r>
          </a:p>
        </p:txBody>
      </p:sp>
      <p:sp>
        <p:nvSpPr>
          <p:cNvPr id="2" name="Prostokąt 1">
            <a:extLst>
              <a:ext uri="{FF2B5EF4-FFF2-40B4-BE49-F238E27FC236}">
                <a16:creationId xmlns:a16="http://schemas.microsoft.com/office/drawing/2014/main" id="{800422D4-FAB8-46DF-93FB-74328FC5AB32}"/>
              </a:ext>
            </a:extLst>
          </p:cNvPr>
          <p:cNvSpPr/>
          <p:nvPr/>
        </p:nvSpPr>
        <p:spPr>
          <a:xfrm>
            <a:off x="938463" y="956728"/>
            <a:ext cx="6827311" cy="2308324"/>
          </a:xfrm>
          <a:prstGeom prst="rect">
            <a:avLst/>
          </a:prstGeom>
        </p:spPr>
        <p:txBody>
          <a:bodyPr wrap="square">
            <a:spAutoFit/>
          </a:bodyPr>
          <a:lstStyle/>
          <a:p>
            <a:pPr>
              <a:spcAft>
                <a:spcPts val="0"/>
              </a:spcAft>
            </a:pPr>
            <a:r>
              <a:rPr lang="pl-PL" b="1" i="1" dirty="0">
                <a:ea typeface="Times New Roman" panose="02020603050405020304" pitchFamily="18" charset="0"/>
              </a:rPr>
              <a:t>VII.   Sytuacja dochodowa</a:t>
            </a:r>
            <a:endParaRPr lang="pl-PL" dirty="0">
              <a:ea typeface="Times New Roman" panose="02020603050405020304" pitchFamily="18" charset="0"/>
            </a:endParaRPr>
          </a:p>
          <a:p>
            <a:pPr indent="228600">
              <a:spcAft>
                <a:spcPts val="0"/>
              </a:spcAft>
            </a:pPr>
            <a:r>
              <a:rPr lang="pl-PL" dirty="0">
                <a:ea typeface="Times New Roman" panose="02020603050405020304" pitchFamily="18" charset="0"/>
              </a:rPr>
              <a:t> </a:t>
            </a:r>
          </a:p>
          <a:p>
            <a:pPr algn="just"/>
            <a:r>
              <a:rPr lang="pl-PL" dirty="0">
                <a:ea typeface="Times New Roman" panose="02020603050405020304" pitchFamily="18" charset="0"/>
              </a:rPr>
              <a:t>Spółka za rok obrotowy 2020 uzyskała wynik finansowy netto</a:t>
            </a:r>
            <a:br>
              <a:rPr lang="pl-PL" dirty="0">
                <a:ea typeface="Times New Roman" panose="02020603050405020304" pitchFamily="18" charset="0"/>
              </a:rPr>
            </a:br>
            <a:r>
              <a:rPr lang="pl-PL" dirty="0">
                <a:ea typeface="Times New Roman" panose="02020603050405020304" pitchFamily="18" charset="0"/>
              </a:rPr>
              <a:t>w wysokości  15 139,59 zł.</a:t>
            </a:r>
          </a:p>
          <a:p>
            <a:pPr algn="just"/>
            <a:endParaRPr lang="pl-PL" dirty="0">
              <a:ea typeface="Times New Roman" panose="02020603050405020304" pitchFamily="18" charset="0"/>
            </a:endParaRPr>
          </a:p>
          <a:p>
            <a:pPr algn="just"/>
            <a:endParaRPr lang="pl-PL" dirty="0">
              <a:ea typeface="Times New Roman" panose="02020603050405020304" pitchFamily="18" charset="0"/>
            </a:endParaRPr>
          </a:p>
          <a:p>
            <a:pPr algn="just"/>
            <a:r>
              <a:rPr lang="pl-PL" dirty="0">
                <a:ea typeface="Times New Roman" panose="02020603050405020304" pitchFamily="18" charset="0"/>
              </a:rPr>
              <a:t>Na dzień 30  czerwca 2021  roku wynik ten wyniósł  97 821,47 zł       zysku.</a:t>
            </a:r>
            <a:endParaRPr lang="pl-PL" dirty="0"/>
          </a:p>
        </p:txBody>
      </p:sp>
      <p:pic>
        <p:nvPicPr>
          <p:cNvPr id="10" name="Obraz 9">
            <a:extLst>
              <a:ext uri="{FF2B5EF4-FFF2-40B4-BE49-F238E27FC236}">
                <a16:creationId xmlns:a16="http://schemas.microsoft.com/office/drawing/2014/main" id="{B5D2A076-42E9-41F0-A783-226C4AABB9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Tree>
    <p:extLst>
      <p:ext uri="{BB962C8B-B14F-4D97-AF65-F5344CB8AC3E}">
        <p14:creationId xmlns:p14="http://schemas.microsoft.com/office/powerpoint/2010/main" val="234123745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1070811" y="5257802"/>
            <a:ext cx="7050505"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 52 388 29 87</a:t>
            </a:r>
            <a:br>
              <a:rPr lang="pl-PL" dirty="0">
                <a:solidFill>
                  <a:schemeClr val="tx2">
                    <a:lumMod val="50000"/>
                  </a:schemeClr>
                </a:solidFill>
              </a:rPr>
            </a:br>
            <a:r>
              <a:rPr lang="pl-PL" dirty="0">
                <a:solidFill>
                  <a:schemeClr val="tx2">
                    <a:lumMod val="50000"/>
                  </a:schemeClr>
                </a:solidFill>
              </a:rPr>
              <a:t>kom. 606 608 937 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545823" y="55924"/>
            <a:ext cx="10889071" cy="369332"/>
          </a:xfrm>
          <a:prstGeom prst="rect">
            <a:avLst/>
          </a:prstGeom>
        </p:spPr>
        <p:txBody>
          <a:bodyPr wrap="none">
            <a:spAutoFit/>
          </a:bodyPr>
          <a:lstStyle/>
          <a:p>
            <a:r>
              <a:rPr lang="pl-PL" b="1" dirty="0">
                <a:ln w="0"/>
                <a:solidFill>
                  <a:schemeClr val="accent1"/>
                </a:solidFill>
                <a:effectLst>
                  <a:outerShdw blurRad="38100" dist="25400" dir="5400000" algn="ctr" rotWithShape="0">
                    <a:srgbClr val="6E747A">
                      <a:alpha val="43000"/>
                    </a:srgbClr>
                  </a:outerShdw>
                </a:effectLst>
              </a:rPr>
              <a:t>- SPRAWOZDANIE ZGK SPÓŁKA Z O.O. W SĘPÓLNIE KRAJEŃSKIM ZA ROK 2020 ORAZ ZA I PÓŁROCZE 2021 ROKU -</a:t>
            </a:r>
          </a:p>
        </p:txBody>
      </p:sp>
      <p:graphicFrame>
        <p:nvGraphicFramePr>
          <p:cNvPr id="9" name="Tabela 8">
            <a:extLst>
              <a:ext uri="{FF2B5EF4-FFF2-40B4-BE49-F238E27FC236}">
                <a16:creationId xmlns:a16="http://schemas.microsoft.com/office/drawing/2014/main" id="{BB7D1B08-3EF4-47E3-AE24-CB01D89C7A86}"/>
              </a:ext>
            </a:extLst>
          </p:cNvPr>
          <p:cNvGraphicFramePr>
            <a:graphicFrameLocks noGrp="1"/>
          </p:cNvGraphicFramePr>
          <p:nvPr>
            <p:extLst>
              <p:ext uri="{D42A27DB-BD31-4B8C-83A1-F6EECF244321}">
                <p14:modId xmlns:p14="http://schemas.microsoft.com/office/powerpoint/2010/main" val="3065772040"/>
              </p:ext>
            </p:extLst>
          </p:nvPr>
        </p:nvGraphicFramePr>
        <p:xfrm>
          <a:off x="1155033" y="1179450"/>
          <a:ext cx="9474228" cy="3164124"/>
        </p:xfrm>
        <a:graphic>
          <a:graphicData uri="http://schemas.openxmlformats.org/drawingml/2006/table">
            <a:tbl>
              <a:tblPr firstRow="1" firstCol="1" bandRow="1" bandCol="1">
                <a:tableStyleId>{5C22544A-7EE6-4342-B048-85BDC9FD1C3A}</a:tableStyleId>
              </a:tblPr>
              <a:tblGrid>
                <a:gridCol w="2947672">
                  <a:extLst>
                    <a:ext uri="{9D8B030D-6E8A-4147-A177-3AD203B41FA5}">
                      <a16:colId xmlns:a16="http://schemas.microsoft.com/office/drawing/2014/main" val="20000"/>
                    </a:ext>
                  </a:extLst>
                </a:gridCol>
                <a:gridCol w="2122414">
                  <a:extLst>
                    <a:ext uri="{9D8B030D-6E8A-4147-A177-3AD203B41FA5}">
                      <a16:colId xmlns:a16="http://schemas.microsoft.com/office/drawing/2014/main" val="20001"/>
                    </a:ext>
                  </a:extLst>
                </a:gridCol>
                <a:gridCol w="1218917">
                  <a:extLst>
                    <a:ext uri="{9D8B030D-6E8A-4147-A177-3AD203B41FA5}">
                      <a16:colId xmlns:a16="http://schemas.microsoft.com/office/drawing/2014/main" val="20002"/>
                    </a:ext>
                  </a:extLst>
                </a:gridCol>
                <a:gridCol w="1821961">
                  <a:extLst>
                    <a:ext uri="{9D8B030D-6E8A-4147-A177-3AD203B41FA5}">
                      <a16:colId xmlns:a16="http://schemas.microsoft.com/office/drawing/2014/main" val="20003"/>
                    </a:ext>
                  </a:extLst>
                </a:gridCol>
                <a:gridCol w="1363264">
                  <a:extLst>
                    <a:ext uri="{9D8B030D-6E8A-4147-A177-3AD203B41FA5}">
                      <a16:colId xmlns:a16="http://schemas.microsoft.com/office/drawing/2014/main" val="20004"/>
                    </a:ext>
                  </a:extLst>
                </a:gridCol>
              </a:tblGrid>
              <a:tr h="407196">
                <a:tc>
                  <a:txBody>
                    <a:bodyPr/>
                    <a:lstStyle/>
                    <a:p>
                      <a:pPr algn="ctr">
                        <a:spcAft>
                          <a:spcPts val="0"/>
                        </a:spcAft>
                      </a:pPr>
                      <a:r>
                        <a:rPr lang="pl-PL" sz="1200" dirty="0">
                          <a:effectLst/>
                        </a:rPr>
                        <a:t>W y s z c z e g ó l n i e n i e</a:t>
                      </a:r>
                      <a:endParaRPr lang="pl-PL" sz="1000" dirty="0">
                        <a:effectLst/>
                        <a:latin typeface="Times New Roman" panose="02020603050405020304" pitchFamily="18" charset="0"/>
                        <a:ea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marL="548640" indent="-548640" algn="ctr">
                        <a:spcAft>
                          <a:spcPts val="0"/>
                        </a:spcAft>
                        <a:tabLst>
                          <a:tab pos="548640" algn="l"/>
                          <a:tab pos="449580" algn="l"/>
                        </a:tabLst>
                      </a:pPr>
                      <a:r>
                        <a:rPr lang="pl-PL" sz="1200" dirty="0">
                          <a:effectLst/>
                        </a:rPr>
                        <a:t>31.12.2019</a:t>
                      </a:r>
                      <a:endParaRPr lang="pl-PL" sz="1200" b="1" i="1" dirty="0">
                        <a:effectLst/>
                        <a:latin typeface="Times New Roman" panose="02020603050405020304" pitchFamily="18" charset="0"/>
                      </a:endParaRPr>
                    </a:p>
                  </a:txBody>
                  <a:tcPr marL="44451" marR="44451" marT="0" marB="0"/>
                </a:tc>
                <a:tc>
                  <a:txBody>
                    <a:bodyPr/>
                    <a:lstStyle/>
                    <a:p>
                      <a:pPr algn="ctr">
                        <a:spcAft>
                          <a:spcPts val="0"/>
                        </a:spcAft>
                      </a:pPr>
                      <a:r>
                        <a:rPr lang="pl-PL" sz="1200" dirty="0">
                          <a:effectLst/>
                        </a:rPr>
                        <a:t>%</a:t>
                      </a:r>
                      <a:endParaRPr lang="pl-PL" sz="1000" dirty="0">
                        <a:effectLst/>
                      </a:endParaRPr>
                    </a:p>
                    <a:p>
                      <a:pPr algn="ctr">
                        <a:spcAft>
                          <a:spcPts val="0"/>
                        </a:spcAft>
                      </a:pPr>
                      <a:r>
                        <a:rPr lang="pl-PL" sz="1200" dirty="0">
                          <a:effectLst/>
                        </a:rPr>
                        <a:t>struktury</a:t>
                      </a:r>
                      <a:endParaRPr lang="pl-PL" sz="1000" dirty="0">
                        <a:effectLst/>
                        <a:latin typeface="Times New Roman" panose="02020603050405020304" pitchFamily="18" charset="0"/>
                        <a:ea typeface="Times New Roman" panose="02020603050405020304" pitchFamily="18" charset="0"/>
                      </a:endParaRPr>
                    </a:p>
                  </a:txBody>
                  <a:tcPr marL="44451" marR="44451" marT="0" marB="0"/>
                </a:tc>
                <a:tc>
                  <a:txBody>
                    <a:bodyPr/>
                    <a:lstStyle/>
                    <a:p>
                      <a:pPr algn="ctr">
                        <a:spcAft>
                          <a:spcPts val="0"/>
                        </a:spcAft>
                      </a:pPr>
                      <a:r>
                        <a:rPr lang="pl-PL" sz="1200" dirty="0">
                          <a:effectLst/>
                        </a:rPr>
                        <a:t>30.06.2020</a:t>
                      </a:r>
                      <a:endParaRPr lang="pl-PL" sz="1000" dirty="0">
                        <a:effectLst/>
                        <a:latin typeface="Times New Roman" panose="02020603050405020304" pitchFamily="18" charset="0"/>
                        <a:ea typeface="Times New Roman" panose="02020603050405020304" pitchFamily="18" charset="0"/>
                      </a:endParaRPr>
                    </a:p>
                  </a:txBody>
                  <a:tcPr marL="44451" marR="44451" marT="0" marB="0"/>
                </a:tc>
                <a:tc>
                  <a:txBody>
                    <a:bodyPr/>
                    <a:lstStyle/>
                    <a:p>
                      <a:pPr algn="ctr">
                        <a:spcAft>
                          <a:spcPts val="0"/>
                        </a:spcAft>
                      </a:pPr>
                      <a:r>
                        <a:rPr lang="pl-PL" sz="1200" dirty="0">
                          <a:effectLst/>
                        </a:rPr>
                        <a:t>%</a:t>
                      </a:r>
                      <a:endParaRPr lang="pl-PL" sz="1000" dirty="0">
                        <a:effectLst/>
                      </a:endParaRPr>
                    </a:p>
                    <a:p>
                      <a:pPr algn="ctr">
                        <a:spcAft>
                          <a:spcPts val="0"/>
                        </a:spcAft>
                      </a:pPr>
                      <a:r>
                        <a:rPr lang="pl-PL" sz="1200" dirty="0">
                          <a:effectLst/>
                        </a:rPr>
                        <a:t>struktury</a:t>
                      </a:r>
                      <a:endParaRPr lang="pl-PL" sz="1000" dirty="0">
                        <a:effectLst/>
                        <a:latin typeface="Times New Roman" panose="02020603050405020304" pitchFamily="18" charset="0"/>
                        <a:ea typeface="Times New Roman" panose="02020603050405020304" pitchFamily="18" charset="0"/>
                      </a:endParaRPr>
                    </a:p>
                  </a:txBody>
                  <a:tcPr marL="44451" marR="44451" marT="0" marB="0"/>
                </a:tc>
                <a:extLst>
                  <a:ext uri="{0D108BD9-81ED-4DB2-BD59-A6C34878D82A}">
                    <a16:rowId xmlns:a16="http://schemas.microsoft.com/office/drawing/2014/main" val="10000"/>
                  </a:ext>
                </a:extLst>
              </a:tr>
              <a:tr h="203598">
                <a:tc>
                  <a:txBody>
                    <a:bodyPr/>
                    <a:lstStyle/>
                    <a:p>
                      <a:pPr marL="342900" indent="-114300" algn="l">
                        <a:spcAft>
                          <a:spcPts val="0"/>
                        </a:spcAft>
                        <a:tabLst>
                          <a:tab pos="548640" algn="l"/>
                          <a:tab pos="342900" algn="l"/>
                        </a:tabLst>
                      </a:pPr>
                      <a:r>
                        <a:rPr lang="pl-PL" sz="1000" baseline="0" dirty="0">
                          <a:effectLst/>
                        </a:rPr>
                        <a:t>PRZYCHODY (tys. zł)</a:t>
                      </a:r>
                      <a:endParaRPr lang="pl-PL" sz="1000" b="1" i="1" baseline="0" dirty="0">
                        <a:effectLst/>
                        <a:latin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marL="193040" marR="200025" indent="-548640" algn="ctr">
                        <a:spcAft>
                          <a:spcPts val="0"/>
                        </a:spcAft>
                        <a:tabLst>
                          <a:tab pos="548640" algn="l"/>
                          <a:tab pos="449580" algn="l"/>
                        </a:tabLst>
                      </a:pPr>
                      <a:r>
                        <a:rPr lang="pl-PL" sz="1200" dirty="0">
                          <a:effectLst/>
                          <a:latin typeface="+mn-lt"/>
                        </a:rPr>
                        <a:t>      18 092,8</a:t>
                      </a:r>
                      <a:endParaRPr lang="pl-PL" sz="1200" b="1" i="1" dirty="0">
                        <a:effectLst/>
                        <a:latin typeface="+mn-lt"/>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rPr>
                        <a:t>100,0</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indent="-548640" algn="ctr">
                        <a:spcAft>
                          <a:spcPts val="0"/>
                        </a:spcAft>
                        <a:tabLst>
                          <a:tab pos="548640" algn="l"/>
                          <a:tab pos="449580" algn="l"/>
                        </a:tabLst>
                      </a:pPr>
                      <a:r>
                        <a:rPr lang="pl-PL" sz="1200" dirty="0">
                          <a:effectLst/>
                          <a:latin typeface="+mn-lt"/>
                        </a:rPr>
                        <a:t>     10 842,2</a:t>
                      </a:r>
                      <a:endParaRPr lang="pl-PL" sz="1200" b="1" i="1" dirty="0">
                        <a:effectLst/>
                        <a:latin typeface="+mn-lt"/>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rPr>
                        <a:t>100,0</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2"/>
                  </a:ext>
                </a:extLst>
              </a:tr>
              <a:tr h="203598">
                <a:tc>
                  <a:txBody>
                    <a:bodyPr/>
                    <a:lstStyle/>
                    <a:p>
                      <a:pPr marL="0" lvl="0" indent="0" algn="l">
                        <a:spcAft>
                          <a:spcPts val="0"/>
                        </a:spcAft>
                        <a:buFont typeface="+mj-lt"/>
                        <a:buNone/>
                        <a:tabLst>
                          <a:tab pos="180340" algn="l"/>
                        </a:tabLst>
                      </a:pPr>
                      <a:r>
                        <a:rPr lang="pl-PL" sz="1000" baseline="0" dirty="0">
                          <a:effectLst/>
                        </a:rPr>
                        <a:t>1.  Sprzedaż wyrobów, usług Materiałów i towarów</a:t>
                      </a:r>
                      <a:endParaRPr lang="pl-PL" sz="1000" baseline="0" dirty="0">
                        <a:effectLst/>
                        <a:latin typeface="Times New Roman" panose="02020603050405020304" pitchFamily="18" charset="0"/>
                        <a:ea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marL="193040" marR="200025" algn="ctr">
                        <a:spcAft>
                          <a:spcPts val="0"/>
                        </a:spcAft>
                      </a:pPr>
                      <a:r>
                        <a:rPr lang="pl-PL" sz="1200" dirty="0">
                          <a:effectLst/>
                          <a:latin typeface="+mn-lt"/>
                        </a:rPr>
                        <a:t>17 163,7</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rPr>
                        <a:t>94,9</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200" dirty="0">
                          <a:effectLst/>
                          <a:latin typeface="+mn-lt"/>
                          <a:ea typeface="Times New Roman" panose="02020603050405020304" pitchFamily="18" charset="0"/>
                        </a:rPr>
                        <a:t>10 362,6</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rPr>
                        <a:t>95,6</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3"/>
                  </a:ext>
                </a:extLst>
              </a:tr>
              <a:tr h="203598">
                <a:tc>
                  <a:txBody>
                    <a:bodyPr/>
                    <a:lstStyle/>
                    <a:p>
                      <a:pPr marL="0" lvl="0" indent="0" algn="l">
                        <a:spcAft>
                          <a:spcPts val="0"/>
                        </a:spcAft>
                        <a:buFont typeface="+mj-lt"/>
                        <a:buNone/>
                        <a:tabLst>
                          <a:tab pos="270510" algn="l"/>
                        </a:tabLst>
                      </a:pPr>
                      <a:r>
                        <a:rPr lang="pl-PL" sz="1000" baseline="0" dirty="0">
                          <a:effectLst/>
                        </a:rPr>
                        <a:t>2.  Pozostałe przychody </a:t>
                      </a:r>
                      <a:r>
                        <a:rPr lang="pl-PL" sz="1000" baseline="0" dirty="0" err="1">
                          <a:effectLst/>
                        </a:rPr>
                        <a:t>operac</a:t>
                      </a:r>
                      <a:r>
                        <a:rPr lang="pl-PL" sz="1000" baseline="0" dirty="0">
                          <a:effectLst/>
                        </a:rPr>
                        <a:t>.</a:t>
                      </a:r>
                      <a:endParaRPr lang="pl-PL" sz="1000" baseline="0" dirty="0">
                        <a:effectLst/>
                        <a:latin typeface="Times New Roman" panose="02020603050405020304" pitchFamily="18" charset="0"/>
                        <a:ea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marL="193040" marR="200025" algn="ctr">
                        <a:spcAft>
                          <a:spcPts val="0"/>
                        </a:spcAft>
                      </a:pPr>
                      <a:r>
                        <a:rPr lang="pl-PL" sz="1200" dirty="0">
                          <a:effectLst/>
                          <a:latin typeface="+mn-lt"/>
                          <a:ea typeface="Times New Roman" panose="02020603050405020304" pitchFamily="18" charset="0"/>
                        </a:rPr>
                        <a:t>886,2</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ea typeface="+mn-ea"/>
                        </a:rPr>
                        <a:t>4,9</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200" dirty="0">
                          <a:effectLst/>
                          <a:latin typeface="+mn-lt"/>
                          <a:ea typeface="Times New Roman" panose="02020603050405020304" pitchFamily="18" charset="0"/>
                        </a:rPr>
                        <a:t>473,3</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ea typeface="+mn-ea"/>
                        </a:rPr>
                        <a:t>4,3</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4"/>
                  </a:ext>
                </a:extLst>
              </a:tr>
              <a:tr h="203598">
                <a:tc>
                  <a:txBody>
                    <a:bodyPr/>
                    <a:lstStyle/>
                    <a:p>
                      <a:pPr marL="231140" algn="l">
                        <a:spcAft>
                          <a:spcPts val="0"/>
                        </a:spcAft>
                      </a:pPr>
                      <a:r>
                        <a:rPr lang="pl-PL" sz="1000" baseline="0" dirty="0">
                          <a:effectLst/>
                        </a:rPr>
                        <a:t>w tym: dotacja</a:t>
                      </a:r>
                      <a:endParaRPr lang="pl-PL" sz="1000" baseline="0" dirty="0">
                        <a:effectLst/>
                        <a:latin typeface="Times New Roman" panose="02020603050405020304" pitchFamily="18" charset="0"/>
                        <a:ea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marL="193040" marR="200025" algn="ctr">
                        <a:spcAft>
                          <a:spcPts val="0"/>
                        </a:spcAft>
                      </a:pPr>
                      <a:r>
                        <a:rPr lang="pl-PL" sz="1200" dirty="0">
                          <a:effectLst/>
                          <a:latin typeface="+mn-lt"/>
                          <a:ea typeface="+mn-ea"/>
                        </a:rPr>
                        <a:t>760,6</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ea typeface="+mn-ea"/>
                        </a:rPr>
                        <a:t>4,2</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200" dirty="0">
                          <a:effectLst/>
                          <a:latin typeface="+mn-lt"/>
                          <a:ea typeface="+mn-ea"/>
                        </a:rPr>
                        <a:t>380,5</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ea typeface="+mn-ea"/>
                        </a:rPr>
                        <a:t>3,5</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5"/>
                  </a:ext>
                </a:extLst>
              </a:tr>
              <a:tr h="212550">
                <a:tc>
                  <a:txBody>
                    <a:bodyPr/>
                    <a:lstStyle/>
                    <a:p>
                      <a:pPr marL="0" lvl="0" indent="0" algn="l">
                        <a:spcAft>
                          <a:spcPts val="0"/>
                        </a:spcAft>
                        <a:buFont typeface="+mj-lt"/>
                        <a:buNone/>
                        <a:tabLst>
                          <a:tab pos="270510" algn="l"/>
                        </a:tabLst>
                      </a:pPr>
                      <a:r>
                        <a:rPr lang="pl-PL" sz="1000" baseline="0" dirty="0">
                          <a:effectLst/>
                        </a:rPr>
                        <a:t>3.  Przychody finansowe</a:t>
                      </a:r>
                      <a:endParaRPr lang="pl-PL" sz="1000" baseline="0" dirty="0">
                        <a:effectLst/>
                        <a:latin typeface="Times New Roman" panose="02020603050405020304" pitchFamily="18" charset="0"/>
                        <a:ea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marL="193040" marR="200025" algn="ctr">
                        <a:spcAft>
                          <a:spcPts val="0"/>
                        </a:spcAft>
                      </a:pPr>
                      <a:r>
                        <a:rPr lang="pl-PL" sz="1200" dirty="0">
                          <a:effectLst/>
                          <a:latin typeface="+mn-lt"/>
                          <a:ea typeface="+mn-ea"/>
                        </a:rPr>
                        <a:t>42,9</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rPr>
                        <a:t>0,2</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200" dirty="0">
                          <a:effectLst/>
                          <a:latin typeface="+mn-lt"/>
                          <a:ea typeface="+mn-ea"/>
                        </a:rPr>
                        <a:t>6,3</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rPr>
                        <a:t>0,1</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6"/>
                  </a:ext>
                </a:extLst>
              </a:tr>
              <a:tr h="203598">
                <a:tc>
                  <a:txBody>
                    <a:bodyPr/>
                    <a:lstStyle/>
                    <a:p>
                      <a:pPr marL="342900" indent="-114300" algn="l">
                        <a:spcAft>
                          <a:spcPts val="0"/>
                        </a:spcAft>
                        <a:tabLst>
                          <a:tab pos="548640" algn="l"/>
                          <a:tab pos="342900" algn="l"/>
                        </a:tabLst>
                      </a:pPr>
                      <a:r>
                        <a:rPr lang="pl-PL" sz="1000" baseline="0" dirty="0">
                          <a:effectLst/>
                        </a:rPr>
                        <a:t>WYDATKI (tys. zł)</a:t>
                      </a:r>
                      <a:endParaRPr lang="pl-PL" sz="1000" b="1" i="1" baseline="0" dirty="0">
                        <a:effectLst/>
                        <a:latin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marL="193040" marR="200025" algn="ctr">
                        <a:spcAft>
                          <a:spcPts val="0"/>
                        </a:spcAft>
                      </a:pPr>
                      <a:r>
                        <a:rPr lang="pl-PL" sz="1200" dirty="0">
                          <a:effectLst/>
                          <a:latin typeface="+mn-lt"/>
                          <a:ea typeface="Times New Roman" panose="02020603050405020304" pitchFamily="18" charset="0"/>
                        </a:rPr>
                        <a:t>17 975,9</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rPr>
                        <a:t>100,0</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200" dirty="0">
                          <a:effectLst/>
                          <a:latin typeface="+mn-lt"/>
                          <a:ea typeface="Times New Roman" panose="02020603050405020304" pitchFamily="18" charset="0"/>
                        </a:rPr>
                        <a:t>10 689,3</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rPr>
                        <a:t>100,0</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8"/>
                  </a:ext>
                </a:extLst>
              </a:tr>
              <a:tr h="203598">
                <a:tc>
                  <a:txBody>
                    <a:bodyPr/>
                    <a:lstStyle/>
                    <a:p>
                      <a:pPr marL="270510" indent="-180340" algn="l">
                        <a:spcAft>
                          <a:spcPts val="0"/>
                        </a:spcAft>
                        <a:tabLst>
                          <a:tab pos="548640" algn="l"/>
                          <a:tab pos="228600" algn="l"/>
                        </a:tabLst>
                      </a:pPr>
                      <a:r>
                        <a:rPr lang="pl-PL" sz="1000" baseline="0" dirty="0">
                          <a:effectLst/>
                        </a:rPr>
                        <a:t>1. Koszt własny sprzedaży wyrobów, usług, mat. i tow.</a:t>
                      </a:r>
                      <a:endParaRPr lang="pl-PL" sz="1000" b="1" i="1" baseline="0" dirty="0">
                        <a:effectLst/>
                        <a:latin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marL="193040" marR="200025" algn="ctr">
                        <a:spcAft>
                          <a:spcPts val="0"/>
                        </a:spcAft>
                      </a:pPr>
                      <a:r>
                        <a:rPr lang="pl-PL" sz="1200" dirty="0">
                          <a:effectLst/>
                          <a:latin typeface="+mn-lt"/>
                        </a:rPr>
                        <a:t>17 747,1</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rPr>
                        <a:t>98,7</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200" dirty="0">
                          <a:effectLst/>
                          <a:latin typeface="+mn-lt"/>
                          <a:ea typeface="+mn-ea"/>
                        </a:rPr>
                        <a:t>10 600,2</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rPr>
                        <a:t>99,2</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09"/>
                  </a:ext>
                </a:extLst>
              </a:tr>
              <a:tr h="203598">
                <a:tc>
                  <a:txBody>
                    <a:bodyPr/>
                    <a:lstStyle/>
                    <a:p>
                      <a:pPr marL="270510" indent="-548640" algn="l">
                        <a:spcAft>
                          <a:spcPts val="0"/>
                        </a:spcAft>
                        <a:tabLst>
                          <a:tab pos="548640" algn="l"/>
                          <a:tab pos="449580" algn="l"/>
                        </a:tabLst>
                      </a:pPr>
                      <a:r>
                        <a:rPr lang="pl-PL" sz="1000" baseline="0" dirty="0">
                          <a:effectLst/>
                        </a:rPr>
                        <a:t>                    w tym: amortyzacja</a:t>
                      </a:r>
                      <a:endParaRPr lang="pl-PL" sz="1000" b="1" i="1" baseline="0" dirty="0">
                        <a:effectLst/>
                        <a:latin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marL="193040" marR="200025" algn="ctr">
                        <a:spcAft>
                          <a:spcPts val="0"/>
                        </a:spcAft>
                      </a:pPr>
                      <a:r>
                        <a:rPr lang="pl-PL" sz="1200" dirty="0">
                          <a:effectLst/>
                          <a:latin typeface="+mn-lt"/>
                        </a:rPr>
                        <a:t>2 084,4</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ea typeface="+mn-ea"/>
                        </a:rPr>
                        <a:t>11,6</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200" dirty="0">
                          <a:effectLst/>
                          <a:latin typeface="+mn-lt"/>
                        </a:rPr>
                        <a:t>1</a:t>
                      </a:r>
                      <a:r>
                        <a:rPr lang="pl-PL" sz="1200" baseline="0" dirty="0">
                          <a:effectLst/>
                          <a:latin typeface="+mn-lt"/>
                        </a:rPr>
                        <a:t> 125,4</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rPr>
                        <a:t>10,5</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0"/>
                  </a:ext>
                </a:extLst>
              </a:tr>
              <a:tr h="203598">
                <a:tc>
                  <a:txBody>
                    <a:bodyPr/>
                    <a:lstStyle/>
                    <a:p>
                      <a:pPr marL="270510" indent="-180340" algn="l">
                        <a:spcAft>
                          <a:spcPts val="0"/>
                        </a:spcAft>
                        <a:tabLst>
                          <a:tab pos="548640" algn="l"/>
                          <a:tab pos="228600" algn="l"/>
                        </a:tabLst>
                      </a:pPr>
                      <a:r>
                        <a:rPr lang="pl-PL" sz="1000" baseline="0" dirty="0">
                          <a:effectLst/>
                        </a:rPr>
                        <a:t>2. Pozostałe koszty operacyjne</a:t>
                      </a:r>
                      <a:endParaRPr lang="pl-PL" sz="1000" b="1" i="1" baseline="0" dirty="0">
                        <a:effectLst/>
                        <a:latin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marL="193040" marR="200025" algn="ctr">
                        <a:spcAft>
                          <a:spcPts val="0"/>
                        </a:spcAft>
                      </a:pPr>
                      <a:r>
                        <a:rPr lang="pl-PL" sz="1200" dirty="0">
                          <a:effectLst/>
                          <a:latin typeface="+mn-lt"/>
                          <a:ea typeface="+mn-ea"/>
                        </a:rPr>
                        <a:t>85,0</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ea typeface="+mn-ea"/>
                        </a:rPr>
                        <a:t>0,5</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200" dirty="0">
                          <a:effectLst/>
                          <a:latin typeface="+mn-lt"/>
                          <a:ea typeface="+mn-ea"/>
                        </a:rPr>
                        <a:t>29,9</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rPr>
                        <a:t>0,3</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1"/>
                  </a:ext>
                </a:extLst>
              </a:tr>
              <a:tr h="203598">
                <a:tc>
                  <a:txBody>
                    <a:bodyPr/>
                    <a:lstStyle/>
                    <a:p>
                      <a:pPr marL="270510" indent="-180340" algn="l">
                        <a:spcAft>
                          <a:spcPts val="0"/>
                        </a:spcAft>
                        <a:tabLst>
                          <a:tab pos="548640" algn="l"/>
                          <a:tab pos="228600" algn="l"/>
                        </a:tabLst>
                      </a:pPr>
                      <a:r>
                        <a:rPr lang="pl-PL" sz="1000" baseline="0">
                          <a:effectLst/>
                        </a:rPr>
                        <a:t>3. Koszty </a:t>
                      </a:r>
                      <a:r>
                        <a:rPr lang="pl-PL" sz="1000" baseline="0" dirty="0">
                          <a:effectLst/>
                        </a:rPr>
                        <a:t>finansowe</a:t>
                      </a:r>
                      <a:endParaRPr lang="pl-PL" sz="1000" b="1" i="1" baseline="0" dirty="0">
                        <a:effectLst/>
                        <a:latin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marL="193040" marR="200025" algn="ctr">
                        <a:spcAft>
                          <a:spcPts val="0"/>
                        </a:spcAft>
                      </a:pPr>
                      <a:r>
                        <a:rPr lang="pl-PL" sz="1200" dirty="0">
                          <a:effectLst/>
                          <a:latin typeface="+mn-lt"/>
                          <a:ea typeface="+mn-ea"/>
                        </a:rPr>
                        <a:t>143,8</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ea typeface="Times New Roman" panose="02020603050405020304" pitchFamily="18" charset="0"/>
                        </a:rPr>
                        <a:t>0,8</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200" dirty="0">
                          <a:effectLst/>
                          <a:latin typeface="+mn-lt"/>
                          <a:ea typeface="+mn-ea"/>
                        </a:rPr>
                        <a:t>59,2</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ea typeface="Times New Roman" panose="02020603050405020304" pitchFamily="18" charset="0"/>
                        </a:rPr>
                        <a:t>0,5</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2"/>
                  </a:ext>
                </a:extLst>
              </a:tr>
              <a:tr h="203598">
                <a:tc>
                  <a:txBody>
                    <a:bodyPr/>
                    <a:lstStyle/>
                    <a:p>
                      <a:pPr marL="228600" indent="-548640" algn="l">
                        <a:spcAft>
                          <a:spcPts val="0"/>
                        </a:spcAft>
                        <a:tabLst>
                          <a:tab pos="548640" algn="l"/>
                          <a:tab pos="449580" algn="l"/>
                        </a:tabLst>
                      </a:pPr>
                      <a:r>
                        <a:rPr lang="pl-PL" sz="1000" baseline="0" dirty="0">
                          <a:effectLst/>
                        </a:rPr>
                        <a:t>   ZYSK (+)    STRATA (-)     brutto (tys. zł)</a:t>
                      </a:r>
                      <a:endParaRPr lang="pl-PL" sz="1000" b="1" i="1" baseline="0" dirty="0">
                        <a:effectLst/>
                        <a:latin typeface="Times New Roman" panose="02020603050405020304" pitchFamily="18" charset="0"/>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marR="200025" algn="ctr">
                        <a:spcAft>
                          <a:spcPts val="0"/>
                        </a:spcAft>
                      </a:pPr>
                      <a:r>
                        <a:rPr lang="pl-PL" sz="1200" dirty="0">
                          <a:effectLst/>
                          <a:latin typeface="+mn-lt"/>
                        </a:rPr>
                        <a:t>(+) 116,9</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rPr>
                        <a:t>X</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200" dirty="0">
                          <a:effectLst/>
                          <a:latin typeface="+mn-lt"/>
                        </a:rPr>
                        <a:t>(+) 152,9</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rPr>
                        <a:t>X</a:t>
                      </a: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10014"/>
                  </a:ext>
                </a:extLst>
              </a:tr>
              <a:tr h="203598">
                <a:tc>
                  <a:txBody>
                    <a:bodyPr/>
                    <a:lstStyle/>
                    <a:p>
                      <a:pPr marL="228600" indent="-548640" algn="l">
                        <a:spcAft>
                          <a:spcPts val="0"/>
                        </a:spcAft>
                        <a:tabLst>
                          <a:tab pos="548640" algn="l"/>
                          <a:tab pos="449580" algn="l"/>
                        </a:tabLst>
                      </a:pPr>
                      <a:r>
                        <a:rPr lang="pl-PL" sz="1000" b="1" i="1" baseline="0" dirty="0">
                          <a:effectLst/>
                          <a:latin typeface="+mj-lt"/>
                        </a:rPr>
                        <a:t>    </a:t>
                      </a:r>
                      <a:r>
                        <a:rPr lang="pl-PL" sz="1000" b="0" i="0" baseline="0" dirty="0">
                          <a:effectLst/>
                          <a:latin typeface="+mj-lt"/>
                        </a:rPr>
                        <a:t>Podatek dochodowy</a:t>
                      </a:r>
                      <a:endParaRPr lang="pl-PL" sz="1000" b="1" i="1" baseline="0" dirty="0">
                        <a:effectLst/>
                        <a:latin typeface="+mj-lt"/>
                      </a:endParaRP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marR="200025" algn="ctr">
                        <a:spcAft>
                          <a:spcPts val="0"/>
                        </a:spcAft>
                      </a:pPr>
                      <a:r>
                        <a:rPr lang="pl-PL" sz="1200" dirty="0">
                          <a:effectLst/>
                          <a:latin typeface="+mn-lt"/>
                        </a:rPr>
                        <a:t>-101,8</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ea typeface="Times New Roman" panose="02020603050405020304" pitchFamily="18" charset="0"/>
                        </a:rPr>
                        <a:t>X</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200" dirty="0">
                          <a:effectLst/>
                          <a:latin typeface="+mn-lt"/>
                          <a:ea typeface="Times New Roman" panose="02020603050405020304" pitchFamily="18" charset="0"/>
                        </a:rPr>
                        <a:t>-55,1</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2121686300"/>
                  </a:ext>
                </a:extLst>
              </a:tr>
              <a:tr h="203598">
                <a:tc>
                  <a:txBody>
                    <a:bodyPr/>
                    <a:lstStyle/>
                    <a:p>
                      <a:pPr marL="228600" indent="-548640" algn="l">
                        <a:spcAft>
                          <a:spcPts val="0"/>
                        </a:spcAft>
                        <a:tabLst>
                          <a:tab pos="548640" algn="l"/>
                          <a:tab pos="449580" algn="l"/>
                        </a:tabLst>
                      </a:pPr>
                      <a:r>
                        <a:rPr lang="pl-PL" sz="1000" b="0" i="0" baseline="0" dirty="0">
                          <a:effectLst/>
                          <a:latin typeface="+mj-lt"/>
                        </a:rPr>
                        <a:t>    Zysk  (+)     Strata (-)  netto  (tys. zł.)</a:t>
                      </a:r>
                    </a:p>
                  </a:txBody>
                  <a:tcPr marL="44451" marR="44451" marT="0" marB="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tcPr>
                </a:tc>
                <a:tc>
                  <a:txBody>
                    <a:bodyPr/>
                    <a:lstStyle/>
                    <a:p>
                      <a:pPr marR="200025" algn="ctr">
                        <a:spcAft>
                          <a:spcPts val="0"/>
                        </a:spcAft>
                      </a:pPr>
                      <a:r>
                        <a:rPr lang="pl-PL" sz="1200" dirty="0">
                          <a:effectLst/>
                          <a:latin typeface="+mn-lt"/>
                        </a:rPr>
                        <a:t>(+) 15,1</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r>
                        <a:rPr lang="pl-PL" sz="1200" dirty="0">
                          <a:effectLst/>
                          <a:latin typeface="+mn-lt"/>
                          <a:ea typeface="Times New Roman" panose="02020603050405020304" pitchFamily="18" charset="0"/>
                        </a:rPr>
                        <a:t>X</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L="193040" marR="200025" algn="ctr">
                        <a:spcAft>
                          <a:spcPts val="0"/>
                        </a:spcAft>
                      </a:pPr>
                      <a:r>
                        <a:rPr lang="pl-PL" sz="1200" dirty="0">
                          <a:effectLst/>
                          <a:latin typeface="+mn-lt"/>
                          <a:ea typeface="Times New Roman" panose="02020603050405020304" pitchFamily="18" charset="0"/>
                        </a:rPr>
                        <a:t>(+) 97,8</a:t>
                      </a: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tc>
                  <a:txBody>
                    <a:bodyPr/>
                    <a:lstStyle/>
                    <a:p>
                      <a:pPr marR="200025" algn="ctr">
                        <a:spcAft>
                          <a:spcPts val="0"/>
                        </a:spcAft>
                      </a:pPr>
                      <a:endParaRPr lang="pl-PL" sz="1200" dirty="0">
                        <a:effectLst/>
                        <a:latin typeface="+mn-lt"/>
                        <a:ea typeface="Times New Roman" panose="02020603050405020304" pitchFamily="18" charset="0"/>
                      </a:endParaRPr>
                    </a:p>
                  </a:txBody>
                  <a:tcPr marL="44451" marR="44451" marT="0" marB="0" anchor="ct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tcPr>
                </a:tc>
                <a:extLst>
                  <a:ext uri="{0D108BD9-81ED-4DB2-BD59-A6C34878D82A}">
                    <a16:rowId xmlns:a16="http://schemas.microsoft.com/office/drawing/2014/main" val="3203108148"/>
                  </a:ext>
                </a:extLst>
              </a:tr>
            </a:tbl>
          </a:graphicData>
        </a:graphic>
      </p:graphicFrame>
      <p:pic>
        <p:nvPicPr>
          <p:cNvPr id="10" name="Obraz 9">
            <a:extLst>
              <a:ext uri="{FF2B5EF4-FFF2-40B4-BE49-F238E27FC236}">
                <a16:creationId xmlns:a16="http://schemas.microsoft.com/office/drawing/2014/main" id="{8E20BC4E-1251-4C32-9650-DB80E1FAFB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Tree>
    <p:extLst>
      <p:ext uri="{BB962C8B-B14F-4D97-AF65-F5344CB8AC3E}">
        <p14:creationId xmlns:p14="http://schemas.microsoft.com/office/powerpoint/2010/main" val="76798258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1034715" y="5257802"/>
            <a:ext cx="6689559"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 52 388 29 87</a:t>
            </a:r>
            <a:br>
              <a:rPr lang="pl-PL" dirty="0">
                <a:solidFill>
                  <a:schemeClr val="tx2">
                    <a:lumMod val="50000"/>
                  </a:schemeClr>
                </a:solidFill>
              </a:rPr>
            </a:br>
            <a:r>
              <a:rPr lang="pl-PL" dirty="0">
                <a:solidFill>
                  <a:schemeClr val="tx2">
                    <a:lumMod val="50000"/>
                  </a:schemeClr>
                </a:solidFill>
              </a:rPr>
              <a:t>kom. 606 608 937 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4B0C29B5-86EF-424F-91BC-A12EC34ED33A}"/>
              </a:ext>
            </a:extLst>
          </p:cNvPr>
          <p:cNvSpPr/>
          <p:nvPr/>
        </p:nvSpPr>
        <p:spPr>
          <a:xfrm>
            <a:off x="545823" y="55924"/>
            <a:ext cx="11006090" cy="369332"/>
          </a:xfrm>
          <a:prstGeom prst="rect">
            <a:avLst/>
          </a:prstGeom>
        </p:spPr>
        <p:txBody>
          <a:bodyPr wrap="none">
            <a:spAutoFit/>
          </a:bodyPr>
          <a:lstStyle/>
          <a:p>
            <a:r>
              <a:rPr lang="pl-PL" b="1" dirty="0">
                <a:ln w="0"/>
                <a:solidFill>
                  <a:schemeClr val="accent1"/>
                </a:solidFill>
                <a:effectLst>
                  <a:outerShdw blurRad="38100" dist="25400" dir="5400000" algn="ctr" rotWithShape="0">
                    <a:srgbClr val="6E747A">
                      <a:alpha val="43000"/>
                    </a:srgbClr>
                  </a:outerShdw>
                </a:effectLst>
              </a:rPr>
              <a:t>- SPRAWOZDANIE ZGK SPÓŁKA Z O.O. W SĘPÓLNIE KRAJEŃSKIM ZA ROK 2020 ORAZ ZA I PÓŁROCZE 2021 ROKU -</a:t>
            </a:r>
          </a:p>
        </p:txBody>
      </p:sp>
      <p:sp>
        <p:nvSpPr>
          <p:cNvPr id="2" name="pole tekstowe 1">
            <a:extLst>
              <a:ext uri="{FF2B5EF4-FFF2-40B4-BE49-F238E27FC236}">
                <a16:creationId xmlns:a16="http://schemas.microsoft.com/office/drawing/2014/main" id="{ABDBA487-58AE-4B64-9BA5-A3F403BC84CC}"/>
              </a:ext>
            </a:extLst>
          </p:cNvPr>
          <p:cNvSpPr txBox="1"/>
          <p:nvPr/>
        </p:nvSpPr>
        <p:spPr>
          <a:xfrm>
            <a:off x="1444487" y="1086683"/>
            <a:ext cx="8778097" cy="2585323"/>
          </a:xfrm>
          <a:prstGeom prst="rect">
            <a:avLst/>
          </a:prstGeom>
          <a:noFill/>
        </p:spPr>
        <p:txBody>
          <a:bodyPr wrap="square" rtlCol="0">
            <a:spAutoFit/>
          </a:bodyPr>
          <a:lstStyle/>
          <a:p>
            <a:pPr algn="just"/>
            <a:r>
              <a:rPr lang="pl-PL" dirty="0"/>
              <a:t>Dane przedstawione na powyższym zestawieniu wskazują, że za rok 2020  przychody łącznie wynoszą 18 092 825,33  zł  natomiast koszty to łącznie 17 975 909,74 zł. Uzyskany  zysk  brutto  to kwota 116 915,59 zł.  Po rozliczeniu  podatku dochodowego w wysokości -101 776,00 zł, zysk do podziału wynosi  15 139,59 zł. Z tego obowiązkowy odpis na fundusz zapasowy to kwota  2 000,00 zł.  Natomiast  13 139,59 zł zostało  przeznaczone na fundusz rezerwowy, celem rozliczenia inwestycji.</a:t>
            </a:r>
          </a:p>
          <a:p>
            <a:pPr algn="just"/>
            <a:r>
              <a:rPr lang="pl-PL" dirty="0"/>
              <a:t>Na dzień 30 czerwca 2021 roku przychody łącznie wynoszą 10 842 215,58 zł natomiast koszt</a:t>
            </a:r>
            <a:br>
              <a:rPr lang="pl-PL" dirty="0"/>
            </a:br>
            <a:r>
              <a:rPr lang="pl-PL" dirty="0"/>
              <a:t>10 689 322,11 zł.  Uzyskany wynik brutto to zysk w wysokości  152 893,47 zł.  Po zapłaceniu podatku dochodowego w kwocie  55 072,00 zł , wynik netto wynosi   97 821,47 zł.</a:t>
            </a:r>
          </a:p>
        </p:txBody>
      </p:sp>
      <p:pic>
        <p:nvPicPr>
          <p:cNvPr id="9" name="Obraz 8">
            <a:extLst>
              <a:ext uri="{FF2B5EF4-FFF2-40B4-BE49-F238E27FC236}">
                <a16:creationId xmlns:a16="http://schemas.microsoft.com/office/drawing/2014/main" id="{ADEDECA4-82FD-47C1-918F-ED72224305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Tree>
    <p:extLst>
      <p:ext uri="{BB962C8B-B14F-4D97-AF65-F5344CB8AC3E}">
        <p14:creationId xmlns:p14="http://schemas.microsoft.com/office/powerpoint/2010/main" val="2281585207"/>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1078061" y="5257802"/>
            <a:ext cx="6839605"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 52 388 29 87</a:t>
            </a:r>
            <a:br>
              <a:rPr lang="pl-PL" dirty="0">
                <a:solidFill>
                  <a:schemeClr val="tx2">
                    <a:lumMod val="50000"/>
                  </a:schemeClr>
                </a:solidFill>
              </a:rPr>
            </a:br>
            <a:r>
              <a:rPr lang="pl-PL" dirty="0">
                <a:solidFill>
                  <a:schemeClr val="tx2">
                    <a:lumMod val="50000"/>
                  </a:schemeClr>
                </a:solidFill>
              </a:rPr>
              <a:t>kom. 606 608 937 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B81D49DB-065E-43BE-83EA-90C167821D1E}"/>
              </a:ext>
            </a:extLst>
          </p:cNvPr>
          <p:cNvSpPr/>
          <p:nvPr/>
        </p:nvSpPr>
        <p:spPr>
          <a:xfrm>
            <a:off x="545823" y="55924"/>
            <a:ext cx="10889071" cy="369332"/>
          </a:xfrm>
          <a:prstGeom prst="rect">
            <a:avLst/>
          </a:prstGeom>
        </p:spPr>
        <p:txBody>
          <a:bodyPr wrap="none">
            <a:spAutoFit/>
          </a:bodyPr>
          <a:lstStyle/>
          <a:p>
            <a:r>
              <a:rPr lang="pl-PL" b="1" dirty="0">
                <a:ln w="0"/>
                <a:solidFill>
                  <a:schemeClr val="accent1"/>
                </a:solidFill>
                <a:effectLst>
                  <a:outerShdw blurRad="38100" dist="25400" dir="5400000" algn="ctr" rotWithShape="0">
                    <a:srgbClr val="6E747A">
                      <a:alpha val="43000"/>
                    </a:srgbClr>
                  </a:outerShdw>
                </a:effectLst>
              </a:rPr>
              <a:t>- SPRAWOZDANIE ZGK SPÓŁKA Z O.O. W SĘPÓLNIE KRAJEŃSKIM ZA ROK 2020 ORAZ ZA I PÓŁROCZE 2021 ROKU -</a:t>
            </a:r>
          </a:p>
        </p:txBody>
      </p:sp>
      <p:sp>
        <p:nvSpPr>
          <p:cNvPr id="2" name="pole tekstowe 1">
            <a:extLst>
              <a:ext uri="{FF2B5EF4-FFF2-40B4-BE49-F238E27FC236}">
                <a16:creationId xmlns:a16="http://schemas.microsoft.com/office/drawing/2014/main" id="{C6E0C9CA-2925-4A97-B484-1279D3C9B02F}"/>
              </a:ext>
            </a:extLst>
          </p:cNvPr>
          <p:cNvSpPr txBox="1"/>
          <p:nvPr/>
        </p:nvSpPr>
        <p:spPr>
          <a:xfrm>
            <a:off x="1245704" y="786776"/>
            <a:ext cx="2398644" cy="923330"/>
          </a:xfrm>
          <a:prstGeom prst="rect">
            <a:avLst/>
          </a:prstGeom>
          <a:noFill/>
        </p:spPr>
        <p:txBody>
          <a:bodyPr wrap="square" rtlCol="0">
            <a:spAutoFit/>
          </a:bodyPr>
          <a:lstStyle/>
          <a:p>
            <a:r>
              <a:rPr lang="pl-PL" b="1" dirty="0"/>
              <a:t> Budowa  PSZOK:</a:t>
            </a:r>
          </a:p>
          <a:p>
            <a:endParaRPr lang="pl-PL" dirty="0"/>
          </a:p>
          <a:p>
            <a:endParaRPr lang="pl-PL" dirty="0"/>
          </a:p>
        </p:txBody>
      </p:sp>
      <p:pic>
        <p:nvPicPr>
          <p:cNvPr id="11" name="Obraz 10">
            <a:extLst>
              <a:ext uri="{FF2B5EF4-FFF2-40B4-BE49-F238E27FC236}">
                <a16:creationId xmlns:a16="http://schemas.microsoft.com/office/drawing/2014/main" id="{B2C376B9-B1FF-464B-B907-9491ACFDE8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pic>
        <p:nvPicPr>
          <p:cNvPr id="6" name="Obraz 5">
            <a:extLst>
              <a:ext uri="{FF2B5EF4-FFF2-40B4-BE49-F238E27FC236}">
                <a16:creationId xmlns:a16="http://schemas.microsoft.com/office/drawing/2014/main" id="{980C68B7-23F6-4A3A-A8FD-F56EF42488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677" y="1567851"/>
            <a:ext cx="2481532" cy="2433861"/>
          </a:xfrm>
          <a:prstGeom prst="rect">
            <a:avLst/>
          </a:prstGeom>
        </p:spPr>
      </p:pic>
      <p:pic>
        <p:nvPicPr>
          <p:cNvPr id="10" name="Obraz 9">
            <a:extLst>
              <a:ext uri="{FF2B5EF4-FFF2-40B4-BE49-F238E27FC236}">
                <a16:creationId xmlns:a16="http://schemas.microsoft.com/office/drawing/2014/main" id="{A25C908E-15D2-4F80-A0A5-2DC4FC4DA9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4348" y="640285"/>
            <a:ext cx="2661701" cy="1643827"/>
          </a:xfrm>
          <a:prstGeom prst="rect">
            <a:avLst/>
          </a:prstGeom>
        </p:spPr>
      </p:pic>
      <p:pic>
        <p:nvPicPr>
          <p:cNvPr id="13" name="Obraz 12">
            <a:extLst>
              <a:ext uri="{FF2B5EF4-FFF2-40B4-BE49-F238E27FC236}">
                <a16:creationId xmlns:a16="http://schemas.microsoft.com/office/drawing/2014/main" id="{37637F0B-B217-4CB4-B9BB-C485E7E708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4545" y="540859"/>
            <a:ext cx="2738649" cy="1549492"/>
          </a:xfrm>
          <a:prstGeom prst="rect">
            <a:avLst/>
          </a:prstGeom>
        </p:spPr>
      </p:pic>
      <p:pic>
        <p:nvPicPr>
          <p:cNvPr id="17" name="Obraz 16">
            <a:extLst>
              <a:ext uri="{FF2B5EF4-FFF2-40B4-BE49-F238E27FC236}">
                <a16:creationId xmlns:a16="http://schemas.microsoft.com/office/drawing/2014/main" id="{A687D404-BE82-4822-AD65-AE18738AB7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8800" y="2503299"/>
            <a:ext cx="3245154" cy="2433866"/>
          </a:xfrm>
          <a:prstGeom prst="rect">
            <a:avLst/>
          </a:prstGeom>
        </p:spPr>
      </p:pic>
      <p:pic>
        <p:nvPicPr>
          <p:cNvPr id="19" name="Obraz 18">
            <a:extLst>
              <a:ext uri="{FF2B5EF4-FFF2-40B4-BE49-F238E27FC236}">
                <a16:creationId xmlns:a16="http://schemas.microsoft.com/office/drawing/2014/main" id="{56E6939E-8787-428B-980B-2B47819887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67450" y="2351300"/>
            <a:ext cx="3434239" cy="2575679"/>
          </a:xfrm>
          <a:prstGeom prst="rect">
            <a:avLst/>
          </a:prstGeom>
        </p:spPr>
      </p:pic>
    </p:spTree>
    <p:extLst>
      <p:ext uri="{BB962C8B-B14F-4D97-AF65-F5344CB8AC3E}">
        <p14:creationId xmlns:p14="http://schemas.microsoft.com/office/powerpoint/2010/main" val="229025298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1046746" y="5257802"/>
            <a:ext cx="7002379"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 52 388 29 87</a:t>
            </a:r>
            <a:br>
              <a:rPr lang="pl-PL" dirty="0">
                <a:solidFill>
                  <a:schemeClr val="tx2">
                    <a:lumMod val="50000"/>
                  </a:schemeClr>
                </a:solidFill>
              </a:rPr>
            </a:br>
            <a:r>
              <a:rPr lang="pl-PL" dirty="0">
                <a:solidFill>
                  <a:schemeClr val="tx2">
                    <a:lumMod val="50000"/>
                  </a:schemeClr>
                </a:solidFill>
              </a:rPr>
              <a:t>kom. 606 608 937 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BBB450E3-6EEF-4B33-AEB5-D14F46EE5255}"/>
              </a:ext>
            </a:extLst>
          </p:cNvPr>
          <p:cNvSpPr/>
          <p:nvPr/>
        </p:nvSpPr>
        <p:spPr>
          <a:xfrm>
            <a:off x="545823" y="55924"/>
            <a:ext cx="10889071" cy="369332"/>
          </a:xfrm>
          <a:prstGeom prst="rect">
            <a:avLst/>
          </a:prstGeom>
        </p:spPr>
        <p:txBody>
          <a:bodyPr wrap="none">
            <a:spAutoFit/>
          </a:bodyPr>
          <a:lstStyle/>
          <a:p>
            <a:r>
              <a:rPr lang="pl-PL" b="1" dirty="0">
                <a:ln w="0"/>
                <a:solidFill>
                  <a:schemeClr val="accent1"/>
                </a:solidFill>
                <a:effectLst>
                  <a:outerShdw blurRad="38100" dist="25400" dir="5400000" algn="ctr" rotWithShape="0">
                    <a:srgbClr val="6E747A">
                      <a:alpha val="43000"/>
                    </a:srgbClr>
                  </a:outerShdw>
                </a:effectLst>
              </a:rPr>
              <a:t>- SPRAWOZDANIE ZGK SPÓŁKA Z O.O. W SĘPÓLNIE KRAJEŃSKIM ZA ROK 2020 ORAZ ZA I PÓŁROCZE 2021 ROKU -</a:t>
            </a:r>
          </a:p>
        </p:txBody>
      </p:sp>
      <p:sp>
        <p:nvSpPr>
          <p:cNvPr id="3" name="pole tekstowe 2">
            <a:extLst>
              <a:ext uri="{FF2B5EF4-FFF2-40B4-BE49-F238E27FC236}">
                <a16:creationId xmlns:a16="http://schemas.microsoft.com/office/drawing/2014/main" id="{CC5C908B-6461-4897-AB3D-A962C66EEC6B}"/>
              </a:ext>
            </a:extLst>
          </p:cNvPr>
          <p:cNvSpPr txBox="1"/>
          <p:nvPr/>
        </p:nvSpPr>
        <p:spPr>
          <a:xfrm>
            <a:off x="1306848" y="1245435"/>
            <a:ext cx="5815849" cy="830997"/>
          </a:xfrm>
          <a:prstGeom prst="rect">
            <a:avLst/>
          </a:prstGeom>
          <a:noFill/>
        </p:spPr>
        <p:txBody>
          <a:bodyPr wrap="square" rtlCol="0">
            <a:spAutoFit/>
          </a:bodyPr>
          <a:lstStyle/>
          <a:p>
            <a:r>
              <a:rPr lang="pl-PL" sz="2400" b="1" dirty="0"/>
              <a:t>Modernizacja sieci wodociągowych oraz kanalizacyjnych</a:t>
            </a:r>
          </a:p>
        </p:txBody>
      </p:sp>
      <p:sp>
        <p:nvSpPr>
          <p:cNvPr id="9" name="pole tekstowe 8">
            <a:extLst>
              <a:ext uri="{FF2B5EF4-FFF2-40B4-BE49-F238E27FC236}">
                <a16:creationId xmlns:a16="http://schemas.microsoft.com/office/drawing/2014/main" id="{1CC7CE91-097C-47E6-8E23-357FF2967504}"/>
              </a:ext>
            </a:extLst>
          </p:cNvPr>
          <p:cNvSpPr txBox="1"/>
          <p:nvPr/>
        </p:nvSpPr>
        <p:spPr>
          <a:xfrm>
            <a:off x="545823" y="2025311"/>
            <a:ext cx="7612399" cy="3447098"/>
          </a:xfrm>
          <a:prstGeom prst="rect">
            <a:avLst/>
          </a:prstGeom>
          <a:noFill/>
        </p:spPr>
        <p:txBody>
          <a:bodyPr wrap="square" rtlCol="0">
            <a:spAutoFit/>
          </a:bodyPr>
          <a:lstStyle/>
          <a:p>
            <a:pPr lvl="1"/>
            <a:endParaRPr lang="pl-PL" sz="2000" dirty="0"/>
          </a:p>
          <a:p>
            <a:pPr marL="742950" lvl="1" indent="-285750">
              <a:buFont typeface="Arial" panose="020B0604020202020204" pitchFamily="34" charset="0"/>
              <a:buChar char="•"/>
            </a:pPr>
            <a:r>
              <a:rPr lang="pl-PL" sz="2000" dirty="0"/>
              <a:t>Budowa sieci deszczowej ul. Odrodzenia</a:t>
            </a:r>
          </a:p>
          <a:p>
            <a:pPr marL="742950" lvl="1" indent="-285750">
              <a:buFont typeface="Arial" panose="020B0604020202020204" pitchFamily="34" charset="0"/>
              <a:buChar char="•"/>
            </a:pPr>
            <a:r>
              <a:rPr lang="pl-PL" sz="2000" dirty="0"/>
              <a:t>Budowa wodociągu ul. Miodowa, Wrzosowa i okolice</a:t>
            </a:r>
          </a:p>
          <a:p>
            <a:pPr marL="742950" lvl="1" indent="-285750">
              <a:buFont typeface="Arial" panose="020B0604020202020204" pitchFamily="34" charset="0"/>
              <a:buChar char="•"/>
            </a:pPr>
            <a:r>
              <a:rPr lang="pl-PL" sz="2000" dirty="0"/>
              <a:t>Budowa przyłączy kanalizacyjnych ul. Niechorska, Na skarpie</a:t>
            </a:r>
          </a:p>
          <a:p>
            <a:pPr marL="742950" lvl="1" indent="-285750">
              <a:buFont typeface="Arial" panose="020B0604020202020204" pitchFamily="34" charset="0"/>
              <a:buChar char="•"/>
            </a:pPr>
            <a:r>
              <a:rPr lang="pl-PL" sz="2000" dirty="0"/>
              <a:t>Przebudowa sieci wodociągowej na ul.  Sportowej, Matejki, </a:t>
            </a:r>
          </a:p>
          <a:p>
            <a:pPr lvl="1"/>
            <a:r>
              <a:rPr lang="pl-PL" sz="2000" dirty="0"/>
              <a:t>     Bergera, </a:t>
            </a:r>
            <a:r>
              <a:rPr lang="pl-PL" sz="2000" dirty="0" err="1"/>
              <a:t>BOWiD</a:t>
            </a:r>
            <a:r>
              <a:rPr lang="pl-PL" sz="2000" dirty="0"/>
              <a:t> i Pokrzywnickiego.</a:t>
            </a:r>
          </a:p>
          <a:p>
            <a:pPr marL="742950" lvl="1" indent="-285750">
              <a:buFont typeface="Arial" panose="020B0604020202020204" pitchFamily="34" charset="0"/>
              <a:buChar char="•"/>
            </a:pPr>
            <a:endParaRPr lang="pl-PL" sz="2000" dirty="0"/>
          </a:p>
          <a:p>
            <a:pPr lvl="1"/>
            <a:endParaRPr lang="pl-PL" sz="2000" dirty="0"/>
          </a:p>
          <a:p>
            <a:pPr marL="742950" lvl="1" indent="-285750">
              <a:buFont typeface="Arial" panose="020B0604020202020204" pitchFamily="34" charset="0"/>
              <a:buChar char="•"/>
            </a:pPr>
            <a:endParaRPr lang="pl-PL" sz="2000" dirty="0"/>
          </a:p>
          <a:p>
            <a:pPr lvl="1"/>
            <a:endParaRPr lang="pl-PL" sz="2000" dirty="0"/>
          </a:p>
          <a:p>
            <a:pPr marL="742950" lvl="1" indent="-285750">
              <a:buFont typeface="Arial" panose="020B0604020202020204" pitchFamily="34" charset="0"/>
              <a:buChar char="•"/>
            </a:pPr>
            <a:endParaRPr lang="pl-PL" dirty="0"/>
          </a:p>
        </p:txBody>
      </p:sp>
      <p:pic>
        <p:nvPicPr>
          <p:cNvPr id="11" name="Obraz 10">
            <a:extLst>
              <a:ext uri="{FF2B5EF4-FFF2-40B4-BE49-F238E27FC236}">
                <a16:creationId xmlns:a16="http://schemas.microsoft.com/office/drawing/2014/main" id="{BF969AA2-0CA3-4204-8F17-4A0FEF4330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154"/>
            <a:ext cx="3245153" cy="1598532"/>
          </a:xfrm>
          <a:prstGeom prst="rect">
            <a:avLst/>
          </a:prstGeom>
        </p:spPr>
      </p:pic>
      <p:pic>
        <p:nvPicPr>
          <p:cNvPr id="6" name="Obraz 5">
            <a:extLst>
              <a:ext uri="{FF2B5EF4-FFF2-40B4-BE49-F238E27FC236}">
                <a16:creationId xmlns:a16="http://schemas.microsoft.com/office/drawing/2014/main" id="{462691ED-B52A-4855-A434-D23909E67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3722" y="786776"/>
            <a:ext cx="3823329" cy="2728905"/>
          </a:xfrm>
          <a:prstGeom prst="rect">
            <a:avLst/>
          </a:prstGeom>
        </p:spPr>
      </p:pic>
    </p:spTree>
    <p:extLst>
      <p:ext uri="{BB962C8B-B14F-4D97-AF65-F5344CB8AC3E}">
        <p14:creationId xmlns:p14="http://schemas.microsoft.com/office/powerpoint/2010/main" val="4242306373"/>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1046746" y="5257802"/>
            <a:ext cx="7002379"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 52 388 29 87</a:t>
            </a:r>
            <a:br>
              <a:rPr lang="pl-PL" dirty="0">
                <a:solidFill>
                  <a:schemeClr val="tx2">
                    <a:lumMod val="50000"/>
                  </a:schemeClr>
                </a:solidFill>
              </a:rPr>
            </a:br>
            <a:r>
              <a:rPr lang="pl-PL" dirty="0">
                <a:solidFill>
                  <a:schemeClr val="tx2">
                    <a:lumMod val="50000"/>
                  </a:schemeClr>
                </a:solidFill>
              </a:rPr>
              <a:t>kom. 606 608 937 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BBB450E3-6EEF-4B33-AEB5-D14F46EE5255}"/>
              </a:ext>
            </a:extLst>
          </p:cNvPr>
          <p:cNvSpPr/>
          <p:nvPr/>
        </p:nvSpPr>
        <p:spPr>
          <a:xfrm>
            <a:off x="545823" y="55924"/>
            <a:ext cx="10889071" cy="369332"/>
          </a:xfrm>
          <a:prstGeom prst="rect">
            <a:avLst/>
          </a:prstGeom>
        </p:spPr>
        <p:txBody>
          <a:bodyPr wrap="none">
            <a:spAutoFit/>
          </a:bodyPr>
          <a:lstStyle/>
          <a:p>
            <a:r>
              <a:rPr lang="pl-PL" b="1" dirty="0">
                <a:ln w="0"/>
                <a:solidFill>
                  <a:schemeClr val="accent1"/>
                </a:solidFill>
                <a:effectLst>
                  <a:outerShdw blurRad="38100" dist="25400" dir="5400000" algn="ctr" rotWithShape="0">
                    <a:srgbClr val="6E747A">
                      <a:alpha val="43000"/>
                    </a:srgbClr>
                  </a:outerShdw>
                </a:effectLst>
              </a:rPr>
              <a:t>- SPRAWOZDANIE ZGK SPÓŁKA Z O.O. W SĘPÓLNIE KRAJEŃSKIM ZA ROK 2020 ORAZ ZA I PÓŁROCZE 2021 ROKU -</a:t>
            </a:r>
          </a:p>
        </p:txBody>
      </p:sp>
      <p:pic>
        <p:nvPicPr>
          <p:cNvPr id="11" name="Obraz 10">
            <a:extLst>
              <a:ext uri="{FF2B5EF4-FFF2-40B4-BE49-F238E27FC236}">
                <a16:creationId xmlns:a16="http://schemas.microsoft.com/office/drawing/2014/main" id="{BF969AA2-0CA3-4204-8F17-4A0FEF4330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154"/>
            <a:ext cx="3245153" cy="1598532"/>
          </a:xfrm>
          <a:prstGeom prst="rect">
            <a:avLst/>
          </a:prstGeom>
        </p:spPr>
      </p:pic>
      <p:pic>
        <p:nvPicPr>
          <p:cNvPr id="10" name="Obraz 9">
            <a:extLst>
              <a:ext uri="{FF2B5EF4-FFF2-40B4-BE49-F238E27FC236}">
                <a16:creationId xmlns:a16="http://schemas.microsoft.com/office/drawing/2014/main" id="{9B5CF6A3-0716-4D18-BDA0-8944CD9D9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3" y="611586"/>
            <a:ext cx="5391147" cy="3889392"/>
          </a:xfrm>
          <a:prstGeom prst="rect">
            <a:avLst/>
          </a:prstGeom>
        </p:spPr>
      </p:pic>
      <p:pic>
        <p:nvPicPr>
          <p:cNvPr id="13" name="Obraz 12">
            <a:extLst>
              <a:ext uri="{FF2B5EF4-FFF2-40B4-BE49-F238E27FC236}">
                <a16:creationId xmlns:a16="http://schemas.microsoft.com/office/drawing/2014/main" id="{E4BF1F35-3B09-4A21-A204-05616FE04E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7968" y="611587"/>
            <a:ext cx="5720967" cy="3881578"/>
          </a:xfrm>
          <a:prstGeom prst="rect">
            <a:avLst/>
          </a:prstGeom>
        </p:spPr>
      </p:pic>
    </p:spTree>
    <p:extLst>
      <p:ext uri="{BB962C8B-B14F-4D97-AF65-F5344CB8AC3E}">
        <p14:creationId xmlns:p14="http://schemas.microsoft.com/office/powerpoint/2010/main" val="301560948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1010653" y="5257802"/>
            <a:ext cx="6737684"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 52 388 29 87</a:t>
            </a:r>
            <a:br>
              <a:rPr lang="pl-PL" dirty="0">
                <a:solidFill>
                  <a:schemeClr val="tx2">
                    <a:lumMod val="50000"/>
                  </a:schemeClr>
                </a:solidFill>
              </a:rPr>
            </a:br>
            <a:r>
              <a:rPr lang="pl-PL" dirty="0">
                <a:solidFill>
                  <a:schemeClr val="tx2">
                    <a:lumMod val="50000"/>
                  </a:schemeClr>
                </a:solidFill>
              </a:rPr>
              <a:t>kom. 606 608 937 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Prostokąt 9">
            <a:extLst>
              <a:ext uri="{FF2B5EF4-FFF2-40B4-BE49-F238E27FC236}">
                <a16:creationId xmlns:a16="http://schemas.microsoft.com/office/drawing/2014/main" id="{8934AAE2-9EEB-4D7C-9ED4-360760F83A2C}"/>
              </a:ext>
            </a:extLst>
          </p:cNvPr>
          <p:cNvSpPr/>
          <p:nvPr/>
        </p:nvSpPr>
        <p:spPr>
          <a:xfrm>
            <a:off x="4676438" y="57090"/>
            <a:ext cx="2170851" cy="400110"/>
          </a:xfrm>
          <a:prstGeom prst="rect">
            <a:avLst/>
          </a:prstGeom>
        </p:spPr>
        <p:txBody>
          <a:bodyPr wrap="none">
            <a:spAutoFit/>
          </a:bodyPr>
          <a:lstStyle/>
          <a:p>
            <a:r>
              <a:rPr lang="pl-PL" sz="2000" b="1" dirty="0">
                <a:ln w="0"/>
                <a:solidFill>
                  <a:schemeClr val="accent1"/>
                </a:solidFill>
                <a:effectLst>
                  <a:outerShdw blurRad="38100" dist="25400" dir="5400000" algn="ctr" rotWithShape="0">
                    <a:srgbClr val="6E747A">
                      <a:alpha val="43000"/>
                    </a:srgbClr>
                  </a:outerShdw>
                </a:effectLst>
              </a:rPr>
              <a:t>- WŁADZE SPÓŁKI -</a:t>
            </a:r>
          </a:p>
        </p:txBody>
      </p:sp>
      <p:sp>
        <p:nvSpPr>
          <p:cNvPr id="2" name="Prostokąt 1">
            <a:extLst>
              <a:ext uri="{FF2B5EF4-FFF2-40B4-BE49-F238E27FC236}">
                <a16:creationId xmlns:a16="http://schemas.microsoft.com/office/drawing/2014/main" id="{7EEF3D9D-6C77-4BDE-8978-A3F875C7BA51}"/>
              </a:ext>
            </a:extLst>
          </p:cNvPr>
          <p:cNvSpPr/>
          <p:nvPr/>
        </p:nvSpPr>
        <p:spPr>
          <a:xfrm>
            <a:off x="1139687" y="1110369"/>
            <a:ext cx="6096000" cy="923330"/>
          </a:xfrm>
          <a:prstGeom prst="rect">
            <a:avLst/>
          </a:prstGeom>
        </p:spPr>
        <p:txBody>
          <a:bodyPr>
            <a:spAutoFit/>
          </a:bodyPr>
          <a:lstStyle/>
          <a:p>
            <a:r>
              <a:rPr lang="pl-PL" b="1" dirty="0"/>
              <a:t>Zarząd spółki:</a:t>
            </a:r>
          </a:p>
          <a:p>
            <a:endParaRPr lang="pl-PL" dirty="0"/>
          </a:p>
          <a:p>
            <a:pPr>
              <a:buFont typeface="Wingdings" panose="05000000000000000000" pitchFamily="2" charset="2"/>
              <a:buChar char="§"/>
            </a:pPr>
            <a:r>
              <a:rPr lang="pl-PL" dirty="0"/>
              <a:t>mgr Dariusz Krakowiak – Prezes zarządu</a:t>
            </a:r>
          </a:p>
        </p:txBody>
      </p:sp>
      <p:sp>
        <p:nvSpPr>
          <p:cNvPr id="3" name="Prostokąt 2">
            <a:extLst>
              <a:ext uri="{FF2B5EF4-FFF2-40B4-BE49-F238E27FC236}">
                <a16:creationId xmlns:a16="http://schemas.microsoft.com/office/drawing/2014/main" id="{906D6900-C129-4252-A241-13A60AEA3C77}"/>
              </a:ext>
            </a:extLst>
          </p:cNvPr>
          <p:cNvSpPr/>
          <p:nvPr/>
        </p:nvSpPr>
        <p:spPr>
          <a:xfrm>
            <a:off x="1139687" y="3586651"/>
            <a:ext cx="6096000" cy="1200329"/>
          </a:xfrm>
          <a:prstGeom prst="rect">
            <a:avLst/>
          </a:prstGeom>
        </p:spPr>
        <p:txBody>
          <a:bodyPr>
            <a:spAutoFit/>
          </a:bodyPr>
          <a:lstStyle/>
          <a:p>
            <a:r>
              <a:rPr lang="pl-PL" b="1" dirty="0"/>
              <a:t>Zgromadzenie wspólników:</a:t>
            </a:r>
          </a:p>
          <a:p>
            <a:endParaRPr lang="pl-PL" dirty="0"/>
          </a:p>
          <a:p>
            <a:pPr>
              <a:buFont typeface="Wingdings" panose="05000000000000000000" pitchFamily="2" charset="2"/>
              <a:buChar char="§"/>
            </a:pPr>
            <a:r>
              <a:rPr lang="pl-PL" dirty="0"/>
              <a:t>Burmistrz Gminy Sępólno Krajeńskie, </a:t>
            </a:r>
          </a:p>
          <a:p>
            <a:r>
              <a:rPr lang="pl-PL" dirty="0"/>
              <a:t>jako przedstawiciel właściciela spółki.</a:t>
            </a:r>
          </a:p>
        </p:txBody>
      </p:sp>
      <p:sp>
        <p:nvSpPr>
          <p:cNvPr id="11" name="Prostokąt 10">
            <a:extLst>
              <a:ext uri="{FF2B5EF4-FFF2-40B4-BE49-F238E27FC236}">
                <a16:creationId xmlns:a16="http://schemas.microsoft.com/office/drawing/2014/main" id="{795684EC-4A06-405F-8893-4EA32C4D98E6}"/>
              </a:ext>
            </a:extLst>
          </p:cNvPr>
          <p:cNvSpPr/>
          <p:nvPr/>
        </p:nvSpPr>
        <p:spPr>
          <a:xfrm>
            <a:off x="6069872" y="1899449"/>
            <a:ext cx="6096000" cy="1477328"/>
          </a:xfrm>
          <a:prstGeom prst="rect">
            <a:avLst/>
          </a:prstGeom>
        </p:spPr>
        <p:txBody>
          <a:bodyPr>
            <a:spAutoFit/>
          </a:bodyPr>
          <a:lstStyle/>
          <a:p>
            <a:r>
              <a:rPr lang="pl-PL" b="1" dirty="0"/>
              <a:t>Rada nadzorcza:</a:t>
            </a:r>
          </a:p>
          <a:p>
            <a:endParaRPr lang="pl-PL" dirty="0"/>
          </a:p>
          <a:p>
            <a:pPr>
              <a:buFont typeface="Wingdings" panose="05000000000000000000" pitchFamily="2" charset="2"/>
              <a:buChar char="§"/>
            </a:pPr>
            <a:r>
              <a:rPr lang="pl-PL" dirty="0"/>
              <a:t>inż. Halina Zimon-</a:t>
            </a:r>
            <a:r>
              <a:rPr lang="pl-PL" dirty="0" err="1"/>
              <a:t>Porożyńska</a:t>
            </a:r>
            <a:r>
              <a:rPr lang="pl-PL" dirty="0"/>
              <a:t> –przewodnicząca rady</a:t>
            </a:r>
          </a:p>
          <a:p>
            <a:pPr>
              <a:buFont typeface="Wingdings" panose="05000000000000000000" pitchFamily="2" charset="2"/>
              <a:buChar char="§"/>
            </a:pPr>
            <a:r>
              <a:rPr lang="pl-PL" dirty="0"/>
              <a:t>mgr inż. Paweł </a:t>
            </a:r>
            <a:r>
              <a:rPr lang="pl-PL" dirty="0" err="1"/>
              <a:t>Zagozda</a:t>
            </a:r>
            <a:r>
              <a:rPr lang="pl-PL" dirty="0"/>
              <a:t> – członek rady</a:t>
            </a:r>
          </a:p>
          <a:p>
            <a:pPr>
              <a:buFont typeface="Wingdings" panose="05000000000000000000" pitchFamily="2" charset="2"/>
              <a:buChar char="§"/>
            </a:pPr>
            <a:r>
              <a:rPr lang="pl-PL" dirty="0"/>
              <a:t>dr Katarzyna </a:t>
            </a:r>
            <a:r>
              <a:rPr lang="pl-PL" dirty="0" err="1"/>
              <a:t>Podejko-Potarzyńska</a:t>
            </a:r>
            <a:r>
              <a:rPr lang="pl-PL" dirty="0"/>
              <a:t> – członek rady</a:t>
            </a:r>
          </a:p>
        </p:txBody>
      </p:sp>
      <p:pic>
        <p:nvPicPr>
          <p:cNvPr id="12" name="Obraz 11">
            <a:extLst>
              <a:ext uri="{FF2B5EF4-FFF2-40B4-BE49-F238E27FC236}">
                <a16:creationId xmlns:a16="http://schemas.microsoft.com/office/drawing/2014/main" id="{23D5E8C5-4DC9-4317-B123-26DD3FD805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Tree>
    <p:extLst>
      <p:ext uri="{BB962C8B-B14F-4D97-AF65-F5344CB8AC3E}">
        <p14:creationId xmlns:p14="http://schemas.microsoft.com/office/powerpoint/2010/main" val="3610369213"/>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1058779" y="5257801"/>
            <a:ext cx="6845968"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 52 388 29 87</a:t>
            </a:r>
            <a:br>
              <a:rPr lang="pl-PL" dirty="0">
                <a:solidFill>
                  <a:schemeClr val="tx2">
                    <a:lumMod val="50000"/>
                  </a:schemeClr>
                </a:solidFill>
              </a:rPr>
            </a:br>
            <a:r>
              <a:rPr lang="pl-PL" dirty="0">
                <a:solidFill>
                  <a:schemeClr val="tx2">
                    <a:lumMod val="50000"/>
                  </a:schemeClr>
                </a:solidFill>
              </a:rPr>
              <a:t>kom. 606 608 937 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6EAC3DBD-96B8-4252-9FEF-994F1F5677AA}"/>
              </a:ext>
            </a:extLst>
          </p:cNvPr>
          <p:cNvSpPr/>
          <p:nvPr/>
        </p:nvSpPr>
        <p:spPr>
          <a:xfrm>
            <a:off x="545823" y="55924"/>
            <a:ext cx="10889071" cy="369332"/>
          </a:xfrm>
          <a:prstGeom prst="rect">
            <a:avLst/>
          </a:prstGeom>
        </p:spPr>
        <p:txBody>
          <a:bodyPr wrap="none">
            <a:spAutoFit/>
          </a:bodyPr>
          <a:lstStyle/>
          <a:p>
            <a:r>
              <a:rPr lang="pl-PL" b="1" dirty="0">
                <a:ln w="0"/>
                <a:solidFill>
                  <a:schemeClr val="accent1"/>
                </a:solidFill>
                <a:effectLst>
                  <a:outerShdw blurRad="38100" dist="25400" dir="5400000" algn="ctr" rotWithShape="0">
                    <a:srgbClr val="6E747A">
                      <a:alpha val="43000"/>
                    </a:srgbClr>
                  </a:outerShdw>
                </a:effectLst>
              </a:rPr>
              <a:t>- SPRAWOZDANIE ZGK SPÓŁKA Z O.O. W SĘPÓLNIE KRAJEŃSKIM ZA ROK 2020 ORAZ ZA I PÓŁROCZE 2021 ROKU -</a:t>
            </a:r>
          </a:p>
        </p:txBody>
      </p:sp>
      <p:sp>
        <p:nvSpPr>
          <p:cNvPr id="2" name="pole tekstowe 1">
            <a:extLst>
              <a:ext uri="{FF2B5EF4-FFF2-40B4-BE49-F238E27FC236}">
                <a16:creationId xmlns:a16="http://schemas.microsoft.com/office/drawing/2014/main" id="{3FA5AD04-888E-4387-A9E6-18358F558890}"/>
              </a:ext>
            </a:extLst>
          </p:cNvPr>
          <p:cNvSpPr txBox="1"/>
          <p:nvPr/>
        </p:nvSpPr>
        <p:spPr>
          <a:xfrm>
            <a:off x="742121" y="557195"/>
            <a:ext cx="11224591" cy="2123658"/>
          </a:xfrm>
          <a:prstGeom prst="rect">
            <a:avLst/>
          </a:prstGeom>
          <a:noFill/>
        </p:spPr>
        <p:txBody>
          <a:bodyPr wrap="square" rtlCol="0">
            <a:spAutoFit/>
          </a:bodyPr>
          <a:lstStyle/>
          <a:p>
            <a:r>
              <a:rPr lang="pl-PL" b="1" dirty="0"/>
              <a:t>   </a:t>
            </a:r>
          </a:p>
          <a:p>
            <a:endParaRPr lang="pl-PL" b="1" dirty="0"/>
          </a:p>
          <a:p>
            <a:r>
              <a:rPr lang="pl-PL" b="1" dirty="0"/>
              <a:t>                                                                                                                                        </a:t>
            </a:r>
            <a:r>
              <a:rPr lang="pl-PL" sz="2000" dirty="0"/>
              <a:t>                                                                                                                                                              </a:t>
            </a:r>
          </a:p>
          <a:p>
            <a:endParaRPr lang="pl-PL" sz="2000" dirty="0"/>
          </a:p>
          <a:p>
            <a:r>
              <a:rPr lang="pl-PL" sz="2000" dirty="0"/>
              <a:t>                Wózek widłowy                                                               </a:t>
            </a:r>
          </a:p>
          <a:p>
            <a:pPr marL="742950" lvl="1" indent="-285750">
              <a:buFont typeface="Arial" panose="020B0604020202020204" pitchFamily="34" charset="0"/>
              <a:buChar char="•"/>
            </a:pPr>
            <a:endParaRPr lang="pl-PL" dirty="0"/>
          </a:p>
          <a:p>
            <a:pPr marL="742950" lvl="1" indent="-285750">
              <a:buFont typeface="Arial" panose="020B0604020202020204" pitchFamily="34" charset="0"/>
              <a:buChar char="•"/>
            </a:pPr>
            <a:endParaRPr lang="pl-PL" dirty="0"/>
          </a:p>
        </p:txBody>
      </p:sp>
      <p:pic>
        <p:nvPicPr>
          <p:cNvPr id="13" name="Obraz 12">
            <a:extLst>
              <a:ext uri="{FF2B5EF4-FFF2-40B4-BE49-F238E27FC236}">
                <a16:creationId xmlns:a16="http://schemas.microsoft.com/office/drawing/2014/main" id="{F5B12696-0CF2-4135-920B-11F94DD33F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pic>
        <p:nvPicPr>
          <p:cNvPr id="6" name="Obraz 5">
            <a:extLst>
              <a:ext uri="{FF2B5EF4-FFF2-40B4-BE49-F238E27FC236}">
                <a16:creationId xmlns:a16="http://schemas.microsoft.com/office/drawing/2014/main" id="{FD958745-A871-410E-B4E2-9EEC82F5F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5367" y="557188"/>
            <a:ext cx="4447712" cy="4173947"/>
          </a:xfrm>
          <a:prstGeom prst="rect">
            <a:avLst/>
          </a:prstGeom>
        </p:spPr>
      </p:pic>
    </p:spTree>
    <p:extLst>
      <p:ext uri="{BB962C8B-B14F-4D97-AF65-F5344CB8AC3E}">
        <p14:creationId xmlns:p14="http://schemas.microsoft.com/office/powerpoint/2010/main" val="1572223878"/>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1064311" y="5257802"/>
            <a:ext cx="6936689"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 52 388 29 87</a:t>
            </a:r>
            <a:br>
              <a:rPr lang="pl-PL" dirty="0">
                <a:solidFill>
                  <a:schemeClr val="tx2">
                    <a:lumMod val="50000"/>
                  </a:schemeClr>
                </a:solidFill>
              </a:rPr>
            </a:br>
            <a:r>
              <a:rPr lang="pl-PL" dirty="0">
                <a:solidFill>
                  <a:schemeClr val="tx2">
                    <a:lumMod val="50000"/>
                  </a:schemeClr>
                </a:solidFill>
              </a:rPr>
              <a:t>kom. 606 608 937 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B81D49DB-065E-43BE-83EA-90C167821D1E}"/>
              </a:ext>
            </a:extLst>
          </p:cNvPr>
          <p:cNvSpPr/>
          <p:nvPr/>
        </p:nvSpPr>
        <p:spPr>
          <a:xfrm>
            <a:off x="545823" y="55924"/>
            <a:ext cx="10889071" cy="369332"/>
          </a:xfrm>
          <a:prstGeom prst="rect">
            <a:avLst/>
          </a:prstGeom>
        </p:spPr>
        <p:txBody>
          <a:bodyPr wrap="none">
            <a:spAutoFit/>
          </a:bodyPr>
          <a:lstStyle/>
          <a:p>
            <a:r>
              <a:rPr lang="pl-PL" b="1" dirty="0">
                <a:ln w="0"/>
                <a:solidFill>
                  <a:schemeClr val="accent1"/>
                </a:solidFill>
                <a:effectLst>
                  <a:outerShdw blurRad="38100" dist="25400" dir="5400000" algn="ctr" rotWithShape="0">
                    <a:srgbClr val="6E747A">
                      <a:alpha val="43000"/>
                    </a:srgbClr>
                  </a:outerShdw>
                </a:effectLst>
              </a:rPr>
              <a:t>- SPRAWOZDANIE ZGK SPÓŁKA Z O.O. W SĘPÓLNIE KRAJEŃSKIM ZA ROK 2020 ORAZ ZA I PÓŁROCZE 2021 ROKU -</a:t>
            </a:r>
          </a:p>
        </p:txBody>
      </p:sp>
      <p:pic>
        <p:nvPicPr>
          <p:cNvPr id="11" name="Obraz 10">
            <a:extLst>
              <a:ext uri="{FF2B5EF4-FFF2-40B4-BE49-F238E27FC236}">
                <a16:creationId xmlns:a16="http://schemas.microsoft.com/office/drawing/2014/main" id="{B2C376B9-B1FF-464B-B907-9491ACFDE8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
        <p:nvSpPr>
          <p:cNvPr id="3" name="Prostokąt 2">
            <a:extLst>
              <a:ext uri="{FF2B5EF4-FFF2-40B4-BE49-F238E27FC236}">
                <a16:creationId xmlns:a16="http://schemas.microsoft.com/office/drawing/2014/main" id="{6C9F2DB1-8309-42CC-8A70-91FAD21A24AA}"/>
              </a:ext>
            </a:extLst>
          </p:cNvPr>
          <p:cNvSpPr/>
          <p:nvPr/>
        </p:nvSpPr>
        <p:spPr>
          <a:xfrm>
            <a:off x="1420427" y="565000"/>
            <a:ext cx="2929631" cy="369332"/>
          </a:xfrm>
          <a:prstGeom prst="rect">
            <a:avLst/>
          </a:prstGeom>
        </p:spPr>
        <p:txBody>
          <a:bodyPr wrap="square">
            <a:spAutoFit/>
          </a:bodyPr>
          <a:lstStyle/>
          <a:p>
            <a:r>
              <a:rPr lang="pl-PL" dirty="0"/>
              <a:t>Stanowisko wulkanizacyjne                                                         </a:t>
            </a:r>
          </a:p>
        </p:txBody>
      </p:sp>
      <p:pic>
        <p:nvPicPr>
          <p:cNvPr id="6" name="Obraz 5">
            <a:extLst>
              <a:ext uri="{FF2B5EF4-FFF2-40B4-BE49-F238E27FC236}">
                <a16:creationId xmlns:a16="http://schemas.microsoft.com/office/drawing/2014/main" id="{0E0486AC-7578-40FE-9984-2FBB5C53B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66064" y="1107569"/>
            <a:ext cx="4340550" cy="3255413"/>
          </a:xfrm>
          <a:prstGeom prst="rect">
            <a:avLst/>
          </a:prstGeom>
        </p:spPr>
      </p:pic>
      <p:pic>
        <p:nvPicPr>
          <p:cNvPr id="10" name="Obraz 9">
            <a:extLst>
              <a:ext uri="{FF2B5EF4-FFF2-40B4-BE49-F238E27FC236}">
                <a16:creationId xmlns:a16="http://schemas.microsoft.com/office/drawing/2014/main" id="{372179DC-DD54-4439-8F63-1E4B771DF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282647" y="817838"/>
            <a:ext cx="3832982" cy="4065973"/>
          </a:xfrm>
          <a:prstGeom prst="rect">
            <a:avLst/>
          </a:prstGeom>
        </p:spPr>
      </p:pic>
    </p:spTree>
    <p:extLst>
      <p:ext uri="{BB962C8B-B14F-4D97-AF65-F5344CB8AC3E}">
        <p14:creationId xmlns:p14="http://schemas.microsoft.com/office/powerpoint/2010/main" val="2416964233"/>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1130967" y="5257802"/>
            <a:ext cx="6990349"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 52 388 29 87</a:t>
            </a:r>
            <a:br>
              <a:rPr lang="pl-PL" dirty="0">
                <a:solidFill>
                  <a:schemeClr val="tx2">
                    <a:lumMod val="50000"/>
                  </a:schemeClr>
                </a:solidFill>
              </a:rPr>
            </a:br>
            <a:r>
              <a:rPr lang="pl-PL" dirty="0">
                <a:solidFill>
                  <a:schemeClr val="tx2">
                    <a:lumMod val="50000"/>
                  </a:schemeClr>
                </a:solidFill>
              </a:rPr>
              <a:t>kom. 606 608 937 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450575" y="5010919"/>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8" name="Obraz 7">
            <a:extLst>
              <a:ext uri="{FF2B5EF4-FFF2-40B4-BE49-F238E27FC236}">
                <a16:creationId xmlns:a16="http://schemas.microsoft.com/office/drawing/2014/main" id="{F5B4226B-D95C-45C2-AEDE-3142BC18C4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245" y="5136596"/>
            <a:ext cx="3245153" cy="1598532"/>
          </a:xfrm>
          <a:prstGeom prst="rect">
            <a:avLst/>
          </a:prstGeom>
        </p:spPr>
      </p:pic>
      <p:pic>
        <p:nvPicPr>
          <p:cNvPr id="9" name="Picture 2" descr="http://www.doctorbalanica.ro/wp-content/uploads/2016/07/Connecting-Peop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9090" y="1918808"/>
            <a:ext cx="2992582" cy="2617868"/>
          </a:xfrm>
          <a:prstGeom prst="rect">
            <a:avLst/>
          </a:prstGeom>
          <a:noFill/>
          <a:extLst>
            <a:ext uri="{909E8E84-426E-40DD-AFC4-6F175D3DCCD1}">
              <a14:hiddenFill xmlns:a14="http://schemas.microsoft.com/office/drawing/2010/main">
                <a:solidFill>
                  <a:srgbClr val="FFFFFF"/>
                </a:solidFill>
              </a14:hiddenFill>
            </a:ext>
          </a:extLst>
        </p:spPr>
      </p:pic>
      <p:sp>
        <p:nvSpPr>
          <p:cNvPr id="2" name="Prostokąt 1"/>
          <p:cNvSpPr/>
          <p:nvPr/>
        </p:nvSpPr>
        <p:spPr>
          <a:xfrm>
            <a:off x="842211" y="878305"/>
            <a:ext cx="8301789" cy="2031325"/>
          </a:xfrm>
          <a:prstGeom prst="rect">
            <a:avLst/>
          </a:prstGeom>
        </p:spPr>
        <p:txBody>
          <a:bodyPr wrap="square">
            <a:spAutoFit/>
          </a:bodyPr>
          <a:lstStyle/>
          <a:p>
            <a:pPr>
              <a:spcAft>
                <a:spcPts val="0"/>
              </a:spcAft>
            </a:pPr>
            <a:r>
              <a:rPr lang="pl-PL" b="1" dirty="0">
                <a:ea typeface="Times New Roman" panose="02020603050405020304" pitchFamily="18" charset="0"/>
              </a:rPr>
              <a:t>VIII.    </a:t>
            </a:r>
            <a:r>
              <a:rPr lang="pl-PL" b="1" i="1" dirty="0">
                <a:ea typeface="Times New Roman" panose="02020603050405020304" pitchFamily="18" charset="0"/>
              </a:rPr>
              <a:t>Założenia planu na rok 2021</a:t>
            </a:r>
            <a:endParaRPr lang="pl-PL" dirty="0">
              <a:ea typeface="Times New Roman" panose="02020603050405020304" pitchFamily="18" charset="0"/>
            </a:endParaRPr>
          </a:p>
          <a:p>
            <a:pPr algn="just">
              <a:spcAft>
                <a:spcPts val="0"/>
              </a:spcAft>
            </a:pPr>
            <a:r>
              <a:rPr lang="pl-PL" b="1" i="1" dirty="0">
                <a:ea typeface="Times New Roman" panose="02020603050405020304" pitchFamily="18" charset="0"/>
              </a:rPr>
              <a:t> </a:t>
            </a:r>
            <a:endParaRPr lang="pl-PL" dirty="0">
              <a:ea typeface="Times New Roman" panose="02020603050405020304" pitchFamily="18" charset="0"/>
            </a:endParaRPr>
          </a:p>
          <a:p>
            <a:pPr algn="just">
              <a:spcAft>
                <a:spcPts val="0"/>
              </a:spcAft>
            </a:pPr>
            <a:r>
              <a:rPr lang="pl-PL" dirty="0">
                <a:ea typeface="Times New Roman" panose="02020603050405020304" pitchFamily="18" charset="0"/>
              </a:rPr>
              <a:t>W planie na rok 2021 Spółka zakłada wynik finansowy brutto w wysokości 115 000 zł.  </a:t>
            </a:r>
            <a:br>
              <a:rPr lang="pl-PL" dirty="0">
                <a:ea typeface="Times New Roman" panose="02020603050405020304" pitchFamily="18" charset="0"/>
              </a:rPr>
            </a:br>
            <a:r>
              <a:rPr lang="pl-PL" dirty="0">
                <a:ea typeface="Times New Roman" panose="02020603050405020304" pitchFamily="18" charset="0"/>
              </a:rPr>
              <a:t>Plan Inwestycyjny na rok 2021  opiewa na kwotę 1 150 000 zł. </a:t>
            </a:r>
          </a:p>
          <a:p>
            <a:pPr algn="just">
              <a:spcAft>
                <a:spcPts val="0"/>
              </a:spcAft>
            </a:pPr>
            <a:endParaRPr lang="pl-PL" dirty="0">
              <a:ea typeface="Times New Roman" panose="02020603050405020304" pitchFamily="18" charset="0"/>
            </a:endParaRPr>
          </a:p>
          <a:p>
            <a:r>
              <a:rPr lang="pl-PL" dirty="0">
                <a:ea typeface="Times New Roman" panose="02020603050405020304" pitchFamily="18" charset="0"/>
              </a:rPr>
              <a:t>Do dnia 30 czerwca 2021 roku plan inwestycyjny zrealizowano na kwotę   548 397,79 zł,   natomiast wynik finansowy to zysk w wysokości 152 893,47  zł.</a:t>
            </a:r>
            <a:endParaRPr lang="pl-PL" dirty="0"/>
          </a:p>
        </p:txBody>
      </p:sp>
      <p:sp>
        <p:nvSpPr>
          <p:cNvPr id="3" name="Prostokąt 2"/>
          <p:cNvSpPr/>
          <p:nvPr/>
        </p:nvSpPr>
        <p:spPr>
          <a:xfrm>
            <a:off x="450575" y="94278"/>
            <a:ext cx="11352404" cy="369332"/>
          </a:xfrm>
          <a:prstGeom prst="rect">
            <a:avLst/>
          </a:prstGeom>
        </p:spPr>
        <p:txBody>
          <a:bodyPr wrap="square">
            <a:spAutoFit/>
          </a:bodyPr>
          <a:lstStyle/>
          <a:p>
            <a:r>
              <a:rPr lang="pl-PL" b="1" dirty="0">
                <a:ln w="0"/>
                <a:solidFill>
                  <a:schemeClr val="accent1"/>
                </a:solidFill>
                <a:effectLst>
                  <a:outerShdw blurRad="38100" dist="25400" dir="5400000" algn="ctr" rotWithShape="0">
                    <a:srgbClr val="6E747A">
                      <a:alpha val="43000"/>
                    </a:srgbClr>
                  </a:outerShdw>
                </a:effectLst>
              </a:rPr>
              <a:t>- SPRAWOZDANIE ZGK SPÓŁKA Z O.O. W SĘPÓLNIE KRAJEŃSKIM ZA ROK 2020 ORAZ ZA I PÓŁROCZE 2021 ROK</a:t>
            </a:r>
            <a:endParaRPr lang="pl-PL" dirty="0"/>
          </a:p>
        </p:txBody>
      </p:sp>
    </p:spTree>
    <p:extLst>
      <p:ext uri="{BB962C8B-B14F-4D97-AF65-F5344CB8AC3E}">
        <p14:creationId xmlns:p14="http://schemas.microsoft.com/office/powerpoint/2010/main" val="82620848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1179095" y="5257802"/>
            <a:ext cx="6412831"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 52 388 29 87</a:t>
            </a:r>
            <a:br>
              <a:rPr lang="pl-PL" dirty="0">
                <a:solidFill>
                  <a:schemeClr val="tx2">
                    <a:lumMod val="50000"/>
                  </a:schemeClr>
                </a:solidFill>
              </a:rPr>
            </a:br>
            <a:r>
              <a:rPr lang="pl-PL" dirty="0">
                <a:solidFill>
                  <a:schemeClr val="tx2">
                    <a:lumMod val="50000"/>
                  </a:schemeClr>
                </a:solidFill>
              </a:rPr>
              <a:t>kom. 606 608 937 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450575" y="5010919"/>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Prostokąt 9">
            <a:extLst>
              <a:ext uri="{FF2B5EF4-FFF2-40B4-BE49-F238E27FC236}">
                <a16:creationId xmlns:a16="http://schemas.microsoft.com/office/drawing/2014/main" id="{2FC0C2AC-E800-4E1B-8563-56819AC3644C}"/>
              </a:ext>
            </a:extLst>
          </p:cNvPr>
          <p:cNvSpPr/>
          <p:nvPr/>
        </p:nvSpPr>
        <p:spPr>
          <a:xfrm>
            <a:off x="2989976" y="1141402"/>
            <a:ext cx="5498493" cy="923330"/>
          </a:xfrm>
          <a:prstGeom prst="rect">
            <a:avLst/>
          </a:prstGeom>
          <a:noFill/>
        </p:spPr>
        <p:txBody>
          <a:bodyPr wrap="none" lIns="91440" tIns="45720" rIns="91440" bIns="45720">
            <a:spAutoFit/>
          </a:bodyPr>
          <a:lstStyle/>
          <a:p>
            <a:pPr algn="ctr"/>
            <a:r>
              <a:rPr lang="pl-PL"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Dziękuję za uwagę.</a:t>
            </a:r>
          </a:p>
        </p:txBody>
      </p:sp>
      <p:sp>
        <p:nvSpPr>
          <p:cNvPr id="11" name="Prostokąt 10">
            <a:extLst>
              <a:ext uri="{FF2B5EF4-FFF2-40B4-BE49-F238E27FC236}">
                <a16:creationId xmlns:a16="http://schemas.microsoft.com/office/drawing/2014/main" id="{9FB2650D-1560-4BCC-A982-DA321BCE9B71}"/>
              </a:ext>
            </a:extLst>
          </p:cNvPr>
          <p:cNvSpPr/>
          <p:nvPr/>
        </p:nvSpPr>
        <p:spPr>
          <a:xfrm>
            <a:off x="3547781" y="3608947"/>
            <a:ext cx="4472991" cy="646331"/>
          </a:xfrm>
          <a:prstGeom prst="rect">
            <a:avLst/>
          </a:prstGeom>
        </p:spPr>
        <p:txBody>
          <a:bodyPr wrap="square">
            <a:spAutoFit/>
          </a:bodyPr>
          <a:lstStyle/>
          <a:p>
            <a:pPr algn="ctr"/>
            <a:r>
              <a:rPr lang="pl-PL" b="1" dirty="0">
                <a:latin typeface="+mj-lt"/>
              </a:rPr>
              <a:t>Prezes zarządu/Dyrektor Zakładu:</a:t>
            </a:r>
            <a:br>
              <a:rPr lang="pl-PL" dirty="0">
                <a:latin typeface="+mj-lt"/>
              </a:rPr>
            </a:br>
            <a:r>
              <a:rPr lang="pl-PL" dirty="0">
                <a:latin typeface="+mj-lt"/>
              </a:rPr>
              <a:t>mgr Dariusz Krakowiak</a:t>
            </a:r>
          </a:p>
        </p:txBody>
      </p:sp>
      <p:pic>
        <p:nvPicPr>
          <p:cNvPr id="8" name="Obraz 7">
            <a:extLst>
              <a:ext uri="{FF2B5EF4-FFF2-40B4-BE49-F238E27FC236}">
                <a16:creationId xmlns:a16="http://schemas.microsoft.com/office/drawing/2014/main" id="{F5B4226B-D95C-45C2-AEDE-3142BC18C4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6245" y="5136596"/>
            <a:ext cx="3245153" cy="1598532"/>
          </a:xfrm>
          <a:prstGeom prst="rect">
            <a:avLst/>
          </a:prstGeom>
        </p:spPr>
      </p:pic>
    </p:spTree>
    <p:extLst>
      <p:ext uri="{BB962C8B-B14F-4D97-AF65-F5344CB8AC3E}">
        <p14:creationId xmlns:p14="http://schemas.microsoft.com/office/powerpoint/2010/main" val="988989985"/>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1034714" y="5257802"/>
            <a:ext cx="6590281"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 52 388 29 87</a:t>
            </a:r>
            <a:br>
              <a:rPr lang="pl-PL" dirty="0">
                <a:solidFill>
                  <a:schemeClr val="tx2">
                    <a:lumMod val="50000"/>
                  </a:schemeClr>
                </a:solidFill>
              </a:rPr>
            </a:br>
            <a:r>
              <a:rPr lang="pl-PL" dirty="0">
                <a:solidFill>
                  <a:schemeClr val="tx2">
                    <a:lumMod val="50000"/>
                  </a:schemeClr>
                </a:solidFill>
              </a:rPr>
              <a:t>kom. 606 608 937 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Prostokąt 13">
            <a:extLst>
              <a:ext uri="{FF2B5EF4-FFF2-40B4-BE49-F238E27FC236}">
                <a16:creationId xmlns:a16="http://schemas.microsoft.com/office/drawing/2014/main" id="{4291C09C-3A61-46E2-BAE5-23466CBE1A56}"/>
              </a:ext>
            </a:extLst>
          </p:cNvPr>
          <p:cNvSpPr/>
          <p:nvPr/>
        </p:nvSpPr>
        <p:spPr>
          <a:xfrm>
            <a:off x="3969855" y="40535"/>
            <a:ext cx="4682949" cy="400110"/>
          </a:xfrm>
          <a:prstGeom prst="rect">
            <a:avLst/>
          </a:prstGeom>
        </p:spPr>
        <p:txBody>
          <a:bodyPr wrap="none">
            <a:spAutoFit/>
          </a:bodyPr>
          <a:lstStyle/>
          <a:p>
            <a:r>
              <a:rPr lang="pl-PL" sz="2000" b="1" dirty="0">
                <a:ln w="0"/>
                <a:solidFill>
                  <a:schemeClr val="accent1"/>
                </a:solidFill>
                <a:effectLst>
                  <a:outerShdw blurRad="38100" dist="25400" dir="5400000" algn="ctr" rotWithShape="0">
                    <a:srgbClr val="6E747A">
                      <a:alpha val="43000"/>
                    </a:srgbClr>
                  </a:outerShdw>
                </a:effectLst>
              </a:rPr>
              <a:t>- STRUKTURA ORGANIZACYJNA ZAKŁADU -</a:t>
            </a:r>
          </a:p>
        </p:txBody>
      </p:sp>
      <p:sp>
        <p:nvSpPr>
          <p:cNvPr id="3" name="Prostokąt: zaokrąglone rogi 2">
            <a:extLst>
              <a:ext uri="{FF2B5EF4-FFF2-40B4-BE49-F238E27FC236}">
                <a16:creationId xmlns:a16="http://schemas.microsoft.com/office/drawing/2014/main" id="{39E0ACF8-C640-4E4C-BF04-F0465B62A08E}"/>
              </a:ext>
            </a:extLst>
          </p:cNvPr>
          <p:cNvSpPr/>
          <p:nvPr/>
        </p:nvSpPr>
        <p:spPr>
          <a:xfrm>
            <a:off x="4783086" y="487101"/>
            <a:ext cx="2883877" cy="85413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pl-PL" dirty="0"/>
              <a:t>Prezes Zarządu, </a:t>
            </a:r>
            <a:br>
              <a:rPr lang="pl-PL" dirty="0"/>
            </a:br>
            <a:r>
              <a:rPr lang="pl-PL" dirty="0"/>
              <a:t>Dyrektor zakładu</a:t>
            </a:r>
          </a:p>
        </p:txBody>
      </p:sp>
      <p:sp>
        <p:nvSpPr>
          <p:cNvPr id="16" name="Prostokąt: zaokrąglone rogi 15">
            <a:extLst>
              <a:ext uri="{FF2B5EF4-FFF2-40B4-BE49-F238E27FC236}">
                <a16:creationId xmlns:a16="http://schemas.microsoft.com/office/drawing/2014/main" id="{64571227-5E12-4A37-8C8C-B5403DD0A483}"/>
              </a:ext>
            </a:extLst>
          </p:cNvPr>
          <p:cNvSpPr/>
          <p:nvPr/>
        </p:nvSpPr>
        <p:spPr>
          <a:xfrm>
            <a:off x="7856768" y="3630877"/>
            <a:ext cx="2883877" cy="60036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l-PL" dirty="0"/>
          </a:p>
          <a:p>
            <a:pPr algn="ctr"/>
            <a:r>
              <a:rPr lang="pl-PL" dirty="0"/>
              <a:t>Wydział wodociągów i kanalizacji</a:t>
            </a:r>
          </a:p>
          <a:p>
            <a:pPr algn="ctr"/>
            <a:endParaRPr lang="pl-PL" dirty="0"/>
          </a:p>
        </p:txBody>
      </p:sp>
      <p:sp>
        <p:nvSpPr>
          <p:cNvPr id="18" name="Prostokąt: zaokrąglone rogi 17">
            <a:extLst>
              <a:ext uri="{FF2B5EF4-FFF2-40B4-BE49-F238E27FC236}">
                <a16:creationId xmlns:a16="http://schemas.microsoft.com/office/drawing/2014/main" id="{A3E774F3-2A43-4FF7-9931-25B79DE4876A}"/>
              </a:ext>
            </a:extLst>
          </p:cNvPr>
          <p:cNvSpPr/>
          <p:nvPr/>
        </p:nvSpPr>
        <p:spPr>
          <a:xfrm>
            <a:off x="1034715" y="1183056"/>
            <a:ext cx="2463857" cy="81324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pl-PL" dirty="0"/>
              <a:t>Administracja, Księgowość</a:t>
            </a:r>
          </a:p>
        </p:txBody>
      </p:sp>
      <p:sp>
        <p:nvSpPr>
          <p:cNvPr id="19" name="Prostokąt: zaokrąglone rogi 18">
            <a:extLst>
              <a:ext uri="{FF2B5EF4-FFF2-40B4-BE49-F238E27FC236}">
                <a16:creationId xmlns:a16="http://schemas.microsoft.com/office/drawing/2014/main" id="{C5E4820A-80D9-4BAA-BDC3-1FD10795D0D8}"/>
              </a:ext>
            </a:extLst>
          </p:cNvPr>
          <p:cNvSpPr/>
          <p:nvPr/>
        </p:nvSpPr>
        <p:spPr>
          <a:xfrm>
            <a:off x="4341522" y="4046460"/>
            <a:ext cx="2283661" cy="52672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l-PL" dirty="0"/>
          </a:p>
          <a:p>
            <a:pPr algn="ctr"/>
            <a:r>
              <a:rPr lang="pl-PL" dirty="0"/>
              <a:t>Wydział usług  komunalnych</a:t>
            </a:r>
          </a:p>
          <a:p>
            <a:pPr algn="ctr"/>
            <a:endParaRPr lang="pl-PL" dirty="0"/>
          </a:p>
        </p:txBody>
      </p:sp>
      <p:sp>
        <p:nvSpPr>
          <p:cNvPr id="20" name="Prostokąt: zaokrąglone rogi 19">
            <a:extLst>
              <a:ext uri="{FF2B5EF4-FFF2-40B4-BE49-F238E27FC236}">
                <a16:creationId xmlns:a16="http://schemas.microsoft.com/office/drawing/2014/main" id="{F0FB1C27-2414-478A-B360-A60AA867E765}"/>
              </a:ext>
            </a:extLst>
          </p:cNvPr>
          <p:cNvSpPr/>
          <p:nvPr/>
        </p:nvSpPr>
        <p:spPr>
          <a:xfrm>
            <a:off x="9204158" y="1725109"/>
            <a:ext cx="2021306" cy="6003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l-PL" dirty="0"/>
          </a:p>
          <a:p>
            <a:pPr algn="ctr"/>
            <a:r>
              <a:rPr lang="pl-PL" dirty="0"/>
              <a:t>Wydział energetyki cieplnej</a:t>
            </a:r>
          </a:p>
          <a:p>
            <a:pPr algn="ctr"/>
            <a:endParaRPr lang="pl-PL" dirty="0"/>
          </a:p>
        </p:txBody>
      </p:sp>
      <p:cxnSp>
        <p:nvCxnSpPr>
          <p:cNvPr id="10" name="Łącznik prosty ze strzałką 9">
            <a:extLst>
              <a:ext uri="{FF2B5EF4-FFF2-40B4-BE49-F238E27FC236}">
                <a16:creationId xmlns:a16="http://schemas.microsoft.com/office/drawing/2014/main" id="{872387B0-7892-4A37-BF19-CE6165B4212B}"/>
              </a:ext>
            </a:extLst>
          </p:cNvPr>
          <p:cNvCxnSpPr/>
          <p:nvPr/>
        </p:nvCxnSpPr>
        <p:spPr>
          <a:xfrm flipH="1">
            <a:off x="3507719" y="896573"/>
            <a:ext cx="1040996" cy="5276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Prostokąt: zaokrąglone rogi 17">
            <a:extLst>
              <a:ext uri="{FF2B5EF4-FFF2-40B4-BE49-F238E27FC236}">
                <a16:creationId xmlns:a16="http://schemas.microsoft.com/office/drawing/2014/main" id="{A3E774F3-2A43-4FF7-9931-25B79DE4876A}"/>
              </a:ext>
            </a:extLst>
          </p:cNvPr>
          <p:cNvSpPr/>
          <p:nvPr/>
        </p:nvSpPr>
        <p:spPr>
          <a:xfrm>
            <a:off x="4670473" y="1799405"/>
            <a:ext cx="2954523" cy="86907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pl-PL" dirty="0"/>
          </a:p>
          <a:p>
            <a:pPr algn="ctr"/>
            <a:r>
              <a:rPr lang="pl-PL" dirty="0"/>
              <a:t>Zastępca Dyrektora ds. technicznych</a:t>
            </a:r>
          </a:p>
          <a:p>
            <a:pPr algn="ctr"/>
            <a:endParaRPr lang="pl-PL" dirty="0"/>
          </a:p>
        </p:txBody>
      </p:sp>
      <p:cxnSp>
        <p:nvCxnSpPr>
          <p:cNvPr id="11" name="Łącznik prosty ze strzałką 10"/>
          <p:cNvCxnSpPr>
            <a:cxnSpLocks/>
          </p:cNvCxnSpPr>
          <p:nvPr/>
        </p:nvCxnSpPr>
        <p:spPr>
          <a:xfrm>
            <a:off x="6096000" y="1500326"/>
            <a:ext cx="0" cy="2219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Łącznik prosty ze strzałką 31"/>
          <p:cNvCxnSpPr/>
          <p:nvPr/>
        </p:nvCxnSpPr>
        <p:spPr>
          <a:xfrm flipH="1">
            <a:off x="5972481" y="2855108"/>
            <a:ext cx="17879" cy="999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Łącznik prosty ze strzałką 33"/>
          <p:cNvCxnSpPr/>
          <p:nvPr/>
        </p:nvCxnSpPr>
        <p:spPr>
          <a:xfrm>
            <a:off x="7149738" y="2804550"/>
            <a:ext cx="707031" cy="7716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Łącznik prosty ze strzałką 37"/>
          <p:cNvCxnSpPr/>
          <p:nvPr/>
        </p:nvCxnSpPr>
        <p:spPr>
          <a:xfrm>
            <a:off x="7805741" y="1996300"/>
            <a:ext cx="1269393" cy="25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6" name="Obraz 25">
            <a:extLst>
              <a:ext uri="{FF2B5EF4-FFF2-40B4-BE49-F238E27FC236}">
                <a16:creationId xmlns:a16="http://schemas.microsoft.com/office/drawing/2014/main" id="{D3090337-E697-463A-9690-73BCABC06D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
        <p:nvSpPr>
          <p:cNvPr id="21" name="Prostokąt: zaokrąglone rogi 20">
            <a:extLst>
              <a:ext uri="{FF2B5EF4-FFF2-40B4-BE49-F238E27FC236}">
                <a16:creationId xmlns:a16="http://schemas.microsoft.com/office/drawing/2014/main" id="{13284F40-06E1-4F90-96DF-C7D500A2D019}"/>
              </a:ext>
            </a:extLst>
          </p:cNvPr>
          <p:cNvSpPr/>
          <p:nvPr/>
        </p:nvSpPr>
        <p:spPr>
          <a:xfrm>
            <a:off x="1061741" y="3095854"/>
            <a:ext cx="2463857" cy="87802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pl-PL" dirty="0"/>
              <a:t>BHP,   Inspektor ochrony danych</a:t>
            </a:r>
          </a:p>
        </p:txBody>
      </p:sp>
      <p:cxnSp>
        <p:nvCxnSpPr>
          <p:cNvPr id="22" name="Łącznik prosty ze strzałką 21">
            <a:extLst>
              <a:ext uri="{FF2B5EF4-FFF2-40B4-BE49-F238E27FC236}">
                <a16:creationId xmlns:a16="http://schemas.microsoft.com/office/drawing/2014/main" id="{74DED6AA-703C-4C6C-9E40-9F08D949B211}"/>
              </a:ext>
            </a:extLst>
          </p:cNvPr>
          <p:cNvCxnSpPr>
            <a:cxnSpLocks/>
          </p:cNvCxnSpPr>
          <p:nvPr/>
        </p:nvCxnSpPr>
        <p:spPr>
          <a:xfrm flipH="1">
            <a:off x="3620331" y="1271580"/>
            <a:ext cx="1040996" cy="17913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9259984"/>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1034715" y="5257802"/>
            <a:ext cx="6497053"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 52 388 29 87</a:t>
            </a:r>
            <a:br>
              <a:rPr lang="pl-PL" dirty="0">
                <a:solidFill>
                  <a:schemeClr val="tx2">
                    <a:lumMod val="50000"/>
                  </a:schemeClr>
                </a:solidFill>
              </a:rPr>
            </a:br>
            <a:r>
              <a:rPr lang="pl-PL" dirty="0">
                <a:solidFill>
                  <a:schemeClr val="tx2">
                    <a:lumMod val="50000"/>
                  </a:schemeClr>
                </a:solidFill>
              </a:rPr>
              <a:t>kom. 606 608 937 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graphicFrame>
        <p:nvGraphicFramePr>
          <p:cNvPr id="8" name="Tabela 7">
            <a:extLst>
              <a:ext uri="{FF2B5EF4-FFF2-40B4-BE49-F238E27FC236}">
                <a16:creationId xmlns:a16="http://schemas.microsoft.com/office/drawing/2014/main" id="{3B25D7AC-860E-4502-A5D6-DB61A1C88793}"/>
              </a:ext>
            </a:extLst>
          </p:cNvPr>
          <p:cNvGraphicFramePr>
            <a:graphicFrameLocks noGrp="1"/>
          </p:cNvGraphicFramePr>
          <p:nvPr>
            <p:extLst>
              <p:ext uri="{D42A27DB-BD31-4B8C-83A1-F6EECF244321}">
                <p14:modId xmlns:p14="http://schemas.microsoft.com/office/powerpoint/2010/main" val="1244969059"/>
              </p:ext>
            </p:extLst>
          </p:nvPr>
        </p:nvGraphicFramePr>
        <p:xfrm>
          <a:off x="1926357" y="1025226"/>
          <a:ext cx="8128000" cy="27635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r>
                        <a:rPr lang="pl-PL" dirty="0"/>
                        <a:t>Adres:</a:t>
                      </a:r>
                    </a:p>
                  </a:txBody>
                  <a:tcPr/>
                </a:tc>
                <a:tc>
                  <a:txBody>
                    <a:bodyPr/>
                    <a:lstStyle/>
                    <a:p>
                      <a:r>
                        <a:rPr lang="pl-PL" dirty="0"/>
                        <a:t>Wydział:</a:t>
                      </a:r>
                    </a:p>
                  </a:txBody>
                  <a:tcPr/>
                </a:tc>
                <a:extLst>
                  <a:ext uri="{0D108BD9-81ED-4DB2-BD59-A6C34878D82A}">
                    <a16:rowId xmlns:a16="http://schemas.microsoft.com/office/drawing/2014/main" val="10000"/>
                  </a:ext>
                </a:extLst>
              </a:tr>
              <a:tr h="370840">
                <a:tc rowSpan="2">
                  <a:txBody>
                    <a:bodyPr/>
                    <a:lstStyle/>
                    <a:p>
                      <a:r>
                        <a:rPr lang="pl-PL" dirty="0">
                          <a:latin typeface="+mj-lt"/>
                        </a:rPr>
                        <a:t>ul. E. Orzeszkowej 8, 89-400 Sępólno Krajeńskie</a:t>
                      </a:r>
                    </a:p>
                  </a:txBody>
                  <a:tcPr/>
                </a:tc>
                <a:tc>
                  <a:txBody>
                    <a:bodyPr/>
                    <a:lstStyle/>
                    <a:p>
                      <a:r>
                        <a:rPr lang="pl-PL" dirty="0">
                          <a:latin typeface="+mj-lt"/>
                        </a:rPr>
                        <a:t>Wydział gospodarki mieszkaniowej</a:t>
                      </a:r>
                    </a:p>
                  </a:txBody>
                  <a:tcPr/>
                </a:tc>
                <a:extLst>
                  <a:ext uri="{0D108BD9-81ED-4DB2-BD59-A6C34878D82A}">
                    <a16:rowId xmlns:a16="http://schemas.microsoft.com/office/drawing/2014/main" val="10001"/>
                  </a:ext>
                </a:extLst>
              </a:tr>
              <a:tr h="370840">
                <a:tc vMerge="1">
                  <a:txBody>
                    <a:bodyPr/>
                    <a:lstStyle/>
                    <a:p>
                      <a:endParaRPr lang="pl-PL" dirty="0"/>
                    </a:p>
                  </a:txBody>
                  <a:tcPr/>
                </a:tc>
                <a:tc>
                  <a:txBody>
                    <a:bodyPr/>
                    <a:lstStyle/>
                    <a:p>
                      <a:r>
                        <a:rPr lang="pl-PL" dirty="0">
                          <a:latin typeface="+mj-lt"/>
                        </a:rPr>
                        <a:t>Wydział usług komunalnych</a:t>
                      </a:r>
                    </a:p>
                  </a:txBody>
                  <a:tcPr/>
                </a:tc>
                <a:extLst>
                  <a:ext uri="{0D108BD9-81ED-4DB2-BD59-A6C34878D82A}">
                    <a16:rowId xmlns:a16="http://schemas.microsoft.com/office/drawing/2014/main" val="10002"/>
                  </a:ext>
                </a:extLst>
              </a:tr>
              <a:tr h="370840">
                <a:tc>
                  <a:txBody>
                    <a:bodyPr/>
                    <a:lstStyle/>
                    <a:p>
                      <a:r>
                        <a:rPr lang="pl-PL" dirty="0">
                          <a:latin typeface="+mj-lt"/>
                        </a:rPr>
                        <a:t>os. Leśne 2, 89-400 Sępólno Krajeńskie</a:t>
                      </a:r>
                    </a:p>
                  </a:txBody>
                  <a:tcPr/>
                </a:tc>
                <a:tc>
                  <a:txBody>
                    <a:bodyPr/>
                    <a:lstStyle/>
                    <a:p>
                      <a:r>
                        <a:rPr lang="pl-PL" dirty="0">
                          <a:latin typeface="+mj-lt"/>
                        </a:rPr>
                        <a:t>Wydział wodociągów i kanalizacji</a:t>
                      </a:r>
                    </a:p>
                  </a:txBody>
                  <a:tcPr/>
                </a:tc>
                <a:extLst>
                  <a:ext uri="{0D108BD9-81ED-4DB2-BD59-A6C34878D82A}">
                    <a16:rowId xmlns:a16="http://schemas.microsoft.com/office/drawing/2014/main" val="10003"/>
                  </a:ext>
                </a:extLst>
              </a:tr>
              <a:tr h="370840">
                <a:tc>
                  <a:txBody>
                    <a:bodyPr/>
                    <a:lstStyle/>
                    <a:p>
                      <a:r>
                        <a:rPr lang="pl-PL" dirty="0">
                          <a:latin typeface="+mj-lt"/>
                        </a:rPr>
                        <a:t>ul. Przemysłowa 5, 89-400 Sępólno Krajeńskie</a:t>
                      </a:r>
                    </a:p>
                  </a:txBody>
                  <a:tcPr/>
                </a:tc>
                <a:tc>
                  <a:txBody>
                    <a:bodyPr/>
                    <a:lstStyle/>
                    <a:p>
                      <a:r>
                        <a:rPr lang="pl-PL" dirty="0">
                          <a:latin typeface="+mj-lt"/>
                        </a:rPr>
                        <a:t>Wydział energetyki cieplnej</a:t>
                      </a:r>
                    </a:p>
                  </a:txBody>
                  <a:tcPr/>
                </a:tc>
                <a:extLst>
                  <a:ext uri="{0D108BD9-81ED-4DB2-BD59-A6C34878D82A}">
                    <a16:rowId xmlns:a16="http://schemas.microsoft.com/office/drawing/2014/main" val="10004"/>
                  </a:ext>
                </a:extLst>
              </a:tr>
              <a:tr h="370840">
                <a:tc>
                  <a:txBody>
                    <a:bodyPr/>
                    <a:lstStyle/>
                    <a:p>
                      <a:r>
                        <a:rPr lang="pl-PL" dirty="0">
                          <a:latin typeface="+mj-lt"/>
                        </a:rPr>
                        <a:t>ul. Przemysłowa, 89-400 Sępólno Krajeńskie</a:t>
                      </a:r>
                    </a:p>
                  </a:txBody>
                  <a:tcPr/>
                </a:tc>
                <a:tc>
                  <a:txBody>
                    <a:bodyPr/>
                    <a:lstStyle/>
                    <a:p>
                      <a:r>
                        <a:rPr lang="pl-PL" dirty="0">
                          <a:latin typeface="+mj-lt"/>
                        </a:rPr>
                        <a:t>Dział oczyszczalni ścieków</a:t>
                      </a:r>
                    </a:p>
                  </a:txBody>
                  <a:tcPr/>
                </a:tc>
                <a:extLst>
                  <a:ext uri="{0D108BD9-81ED-4DB2-BD59-A6C34878D82A}">
                    <a16:rowId xmlns:a16="http://schemas.microsoft.com/office/drawing/2014/main" val="10005"/>
                  </a:ext>
                </a:extLst>
              </a:tr>
            </a:tbl>
          </a:graphicData>
        </a:graphic>
      </p:graphicFrame>
      <p:sp>
        <p:nvSpPr>
          <p:cNvPr id="9" name="Prostokąt 8">
            <a:extLst>
              <a:ext uri="{FF2B5EF4-FFF2-40B4-BE49-F238E27FC236}">
                <a16:creationId xmlns:a16="http://schemas.microsoft.com/office/drawing/2014/main" id="{C0B8731F-6214-46BF-A096-B7F0CD48D5EA}"/>
              </a:ext>
            </a:extLst>
          </p:cNvPr>
          <p:cNvSpPr/>
          <p:nvPr/>
        </p:nvSpPr>
        <p:spPr>
          <a:xfrm>
            <a:off x="4670158" y="40535"/>
            <a:ext cx="2640403" cy="400110"/>
          </a:xfrm>
          <a:prstGeom prst="rect">
            <a:avLst/>
          </a:prstGeom>
        </p:spPr>
        <p:txBody>
          <a:bodyPr wrap="none">
            <a:spAutoFit/>
          </a:bodyPr>
          <a:lstStyle/>
          <a:p>
            <a:r>
              <a:rPr lang="pl-PL" sz="2000" b="1" dirty="0">
                <a:ln w="0"/>
                <a:solidFill>
                  <a:schemeClr val="accent1"/>
                </a:solidFill>
                <a:effectLst>
                  <a:outerShdw blurRad="38100" dist="25400" dir="5400000" algn="ctr" rotWithShape="0">
                    <a:srgbClr val="6E747A">
                      <a:alpha val="43000"/>
                    </a:srgbClr>
                  </a:outerShdw>
                </a:effectLst>
              </a:rPr>
              <a:t>- WYDZIAŁY ZAKŁADU -</a:t>
            </a:r>
          </a:p>
        </p:txBody>
      </p:sp>
      <p:pic>
        <p:nvPicPr>
          <p:cNvPr id="10" name="Obraz 9">
            <a:extLst>
              <a:ext uri="{FF2B5EF4-FFF2-40B4-BE49-F238E27FC236}">
                <a16:creationId xmlns:a16="http://schemas.microsoft.com/office/drawing/2014/main" id="{525100F6-60BD-4DFF-97C2-CA2D4EBCE2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Tree>
    <p:extLst>
      <p:ext uri="{BB962C8B-B14F-4D97-AF65-F5344CB8AC3E}">
        <p14:creationId xmlns:p14="http://schemas.microsoft.com/office/powerpoint/2010/main" val="4111443769"/>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1058779" y="5257802"/>
            <a:ext cx="6749716"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 52 388 29 87</a:t>
            </a:r>
            <a:br>
              <a:rPr lang="pl-PL" dirty="0">
                <a:solidFill>
                  <a:schemeClr val="tx2">
                    <a:lumMod val="50000"/>
                  </a:schemeClr>
                </a:solidFill>
              </a:rPr>
            </a:br>
            <a:r>
              <a:rPr lang="pl-PL" dirty="0">
                <a:solidFill>
                  <a:schemeClr val="tx2">
                    <a:lumMod val="50000"/>
                  </a:schemeClr>
                </a:solidFill>
              </a:rPr>
              <a:t>kom. 606 608 937 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605D19D3-E8F3-43C4-B929-BB804EB188D2}"/>
              </a:ext>
            </a:extLst>
          </p:cNvPr>
          <p:cNvSpPr/>
          <p:nvPr/>
        </p:nvSpPr>
        <p:spPr>
          <a:xfrm>
            <a:off x="782419" y="3412464"/>
            <a:ext cx="2910861" cy="1323439"/>
          </a:xfrm>
          <a:prstGeom prst="rect">
            <a:avLst/>
          </a:prstGeom>
        </p:spPr>
        <p:txBody>
          <a:bodyPr wrap="none">
            <a:spAutoFit/>
          </a:bodyPr>
          <a:lstStyle/>
          <a:p>
            <a:pPr>
              <a:buFont typeface="Wingdings" panose="05000000000000000000" pitchFamily="2" charset="2"/>
              <a:buChar char="§"/>
            </a:pPr>
            <a:r>
              <a:rPr lang="pl-PL" sz="2000" b="1" dirty="0"/>
              <a:t>Wykonywanie przyłączy:</a:t>
            </a:r>
            <a:br>
              <a:rPr lang="pl-PL" sz="2000" dirty="0"/>
            </a:br>
            <a:r>
              <a:rPr lang="pl-PL" sz="2000" dirty="0"/>
              <a:t>– Wodociągowych,</a:t>
            </a:r>
            <a:br>
              <a:rPr lang="pl-PL" sz="2000" dirty="0"/>
            </a:br>
            <a:r>
              <a:rPr lang="pl-PL" sz="2000" dirty="0"/>
              <a:t>– Kanalizacyjnych,</a:t>
            </a:r>
            <a:br>
              <a:rPr lang="pl-PL" sz="2000" dirty="0"/>
            </a:br>
            <a:r>
              <a:rPr lang="pl-PL" sz="2000" dirty="0"/>
              <a:t>– Montaż wodomierzy.</a:t>
            </a:r>
          </a:p>
        </p:txBody>
      </p:sp>
      <p:sp>
        <p:nvSpPr>
          <p:cNvPr id="3" name="Prostokąt 2">
            <a:extLst>
              <a:ext uri="{FF2B5EF4-FFF2-40B4-BE49-F238E27FC236}">
                <a16:creationId xmlns:a16="http://schemas.microsoft.com/office/drawing/2014/main" id="{B56CD8AD-71E1-426C-9CE7-DC99F340956F}"/>
              </a:ext>
            </a:extLst>
          </p:cNvPr>
          <p:cNvSpPr/>
          <p:nvPr/>
        </p:nvSpPr>
        <p:spPr>
          <a:xfrm>
            <a:off x="8044445" y="3412465"/>
            <a:ext cx="2779831" cy="1200329"/>
          </a:xfrm>
          <a:prstGeom prst="rect">
            <a:avLst/>
          </a:prstGeom>
        </p:spPr>
        <p:txBody>
          <a:bodyPr wrap="square">
            <a:spAutoFit/>
          </a:bodyPr>
          <a:lstStyle/>
          <a:p>
            <a:pPr>
              <a:buFont typeface="Wingdings" panose="05000000000000000000" pitchFamily="2" charset="2"/>
              <a:buChar char="§"/>
            </a:pPr>
            <a:r>
              <a:rPr lang="pl-PL" b="1" dirty="0"/>
              <a:t>Sprzedaż:</a:t>
            </a:r>
            <a:br>
              <a:rPr lang="pl-PL" dirty="0"/>
            </a:br>
            <a:r>
              <a:rPr lang="pl-PL" dirty="0"/>
              <a:t>– Gazów technicznych,</a:t>
            </a:r>
            <a:br>
              <a:rPr lang="pl-PL" dirty="0"/>
            </a:br>
            <a:r>
              <a:rPr lang="pl-PL" dirty="0"/>
              <a:t>– Gazu propan butan,</a:t>
            </a:r>
            <a:br>
              <a:rPr lang="pl-PL" dirty="0"/>
            </a:br>
            <a:r>
              <a:rPr lang="pl-PL" dirty="0"/>
              <a:t>– Sprzętu spawalniczego.</a:t>
            </a:r>
          </a:p>
        </p:txBody>
      </p:sp>
      <p:sp>
        <p:nvSpPr>
          <p:cNvPr id="9" name="Prostokąt 8">
            <a:extLst>
              <a:ext uri="{FF2B5EF4-FFF2-40B4-BE49-F238E27FC236}">
                <a16:creationId xmlns:a16="http://schemas.microsoft.com/office/drawing/2014/main" id="{66E038CC-8A41-409C-84F2-DD39B0F574F6}"/>
              </a:ext>
            </a:extLst>
          </p:cNvPr>
          <p:cNvSpPr/>
          <p:nvPr/>
        </p:nvSpPr>
        <p:spPr>
          <a:xfrm>
            <a:off x="5449771" y="678842"/>
            <a:ext cx="6096000" cy="1477328"/>
          </a:xfrm>
          <a:prstGeom prst="rect">
            <a:avLst/>
          </a:prstGeom>
        </p:spPr>
        <p:txBody>
          <a:bodyPr>
            <a:spAutoFit/>
          </a:bodyPr>
          <a:lstStyle/>
          <a:p>
            <a:pPr>
              <a:buFont typeface="Wingdings" panose="05000000000000000000" pitchFamily="2" charset="2"/>
              <a:buChar char="§"/>
            </a:pPr>
            <a:r>
              <a:rPr lang="pl-PL" b="1" dirty="0"/>
              <a:t>Usługi samochodem specjalistycznym ,,WUKO” w zakresie:</a:t>
            </a:r>
            <a:br>
              <a:rPr lang="pl-PL" dirty="0"/>
            </a:br>
            <a:r>
              <a:rPr lang="pl-PL" dirty="0"/>
              <a:t>– czyszczenie kanalizacji sanitarnej i deszczowej – o średnicach od 50 do 600mm</a:t>
            </a:r>
            <a:br>
              <a:rPr lang="pl-PL" dirty="0"/>
            </a:br>
            <a:r>
              <a:rPr lang="pl-PL" dirty="0"/>
              <a:t>– usuwania zanieczyszczeń i osadów z wypustów ulicznych i studzienek kanalizacyjnych.</a:t>
            </a:r>
          </a:p>
        </p:txBody>
      </p:sp>
      <p:sp>
        <p:nvSpPr>
          <p:cNvPr id="10" name="Prostokąt 9">
            <a:extLst>
              <a:ext uri="{FF2B5EF4-FFF2-40B4-BE49-F238E27FC236}">
                <a16:creationId xmlns:a16="http://schemas.microsoft.com/office/drawing/2014/main" id="{2AC7D2F4-9A92-41EC-9BF5-CC8F0E8A3773}"/>
              </a:ext>
            </a:extLst>
          </p:cNvPr>
          <p:cNvSpPr/>
          <p:nvPr/>
        </p:nvSpPr>
        <p:spPr>
          <a:xfrm>
            <a:off x="1402110" y="678393"/>
            <a:ext cx="3087757" cy="1200329"/>
          </a:xfrm>
          <a:prstGeom prst="rect">
            <a:avLst/>
          </a:prstGeom>
        </p:spPr>
        <p:txBody>
          <a:bodyPr wrap="square">
            <a:spAutoFit/>
          </a:bodyPr>
          <a:lstStyle/>
          <a:p>
            <a:pPr>
              <a:buFont typeface="Wingdings" panose="05000000000000000000" pitchFamily="2" charset="2"/>
              <a:buChar char="§"/>
            </a:pPr>
            <a:r>
              <a:rPr lang="pl-PL" b="1" dirty="0"/>
              <a:t>Usługi w zakresie:</a:t>
            </a:r>
            <a:br>
              <a:rPr lang="pl-PL" dirty="0"/>
            </a:br>
            <a:r>
              <a:rPr lang="pl-PL" dirty="0"/>
              <a:t>– Diagnostyki,</a:t>
            </a:r>
            <a:br>
              <a:rPr lang="pl-PL" dirty="0"/>
            </a:br>
            <a:r>
              <a:rPr lang="pl-PL" dirty="0"/>
              <a:t>– Przeglądów rejestracyjnych,</a:t>
            </a:r>
            <a:br>
              <a:rPr lang="pl-PL" dirty="0"/>
            </a:br>
            <a:r>
              <a:rPr lang="pl-PL" dirty="0"/>
              <a:t>– napraw pojazdów.</a:t>
            </a:r>
          </a:p>
        </p:txBody>
      </p:sp>
      <p:sp>
        <p:nvSpPr>
          <p:cNvPr id="11" name="Prostokąt 10">
            <a:extLst>
              <a:ext uri="{FF2B5EF4-FFF2-40B4-BE49-F238E27FC236}">
                <a16:creationId xmlns:a16="http://schemas.microsoft.com/office/drawing/2014/main" id="{FA3C6F4B-BA5D-41CA-8E8E-F3888465E2D6}"/>
              </a:ext>
            </a:extLst>
          </p:cNvPr>
          <p:cNvSpPr/>
          <p:nvPr/>
        </p:nvSpPr>
        <p:spPr>
          <a:xfrm>
            <a:off x="5923721" y="2334797"/>
            <a:ext cx="2650435" cy="923330"/>
          </a:xfrm>
          <a:prstGeom prst="rect">
            <a:avLst/>
          </a:prstGeom>
        </p:spPr>
        <p:txBody>
          <a:bodyPr wrap="square">
            <a:spAutoFit/>
          </a:bodyPr>
          <a:lstStyle/>
          <a:p>
            <a:pPr>
              <a:buFont typeface="Wingdings" panose="05000000000000000000" pitchFamily="2" charset="2"/>
              <a:buChar char="§"/>
            </a:pPr>
            <a:r>
              <a:rPr lang="pl-PL" b="1" dirty="0"/>
              <a:t>Wykonywanie instalacji:</a:t>
            </a:r>
            <a:br>
              <a:rPr lang="pl-PL" dirty="0"/>
            </a:br>
            <a:r>
              <a:rPr lang="pl-PL" dirty="0"/>
              <a:t>– Gazowych,</a:t>
            </a:r>
            <a:br>
              <a:rPr lang="pl-PL" dirty="0"/>
            </a:br>
            <a:r>
              <a:rPr lang="pl-PL" dirty="0"/>
              <a:t>– Grzewczych.</a:t>
            </a:r>
          </a:p>
        </p:txBody>
      </p:sp>
      <p:sp>
        <p:nvSpPr>
          <p:cNvPr id="12" name="Prostokąt 11">
            <a:extLst>
              <a:ext uri="{FF2B5EF4-FFF2-40B4-BE49-F238E27FC236}">
                <a16:creationId xmlns:a16="http://schemas.microsoft.com/office/drawing/2014/main" id="{66A7FE7F-A1FA-4723-9246-AF2586BCAD25}"/>
              </a:ext>
            </a:extLst>
          </p:cNvPr>
          <p:cNvSpPr/>
          <p:nvPr/>
        </p:nvSpPr>
        <p:spPr>
          <a:xfrm>
            <a:off x="2432203" y="2122279"/>
            <a:ext cx="2464904" cy="923330"/>
          </a:xfrm>
          <a:prstGeom prst="rect">
            <a:avLst/>
          </a:prstGeom>
        </p:spPr>
        <p:txBody>
          <a:bodyPr wrap="square">
            <a:spAutoFit/>
          </a:bodyPr>
          <a:lstStyle/>
          <a:p>
            <a:pPr>
              <a:buFont typeface="Wingdings" panose="05000000000000000000" pitchFamily="2" charset="2"/>
              <a:buChar char="§"/>
            </a:pPr>
            <a:r>
              <a:rPr lang="pl-PL" b="1" dirty="0"/>
              <a:t>Usługi budowlane:</a:t>
            </a:r>
            <a:br>
              <a:rPr lang="pl-PL" dirty="0"/>
            </a:br>
            <a:r>
              <a:rPr lang="pl-PL" dirty="0"/>
              <a:t>– Remonty mieszkań,</a:t>
            </a:r>
            <a:br>
              <a:rPr lang="pl-PL" dirty="0"/>
            </a:br>
            <a:r>
              <a:rPr lang="pl-PL" dirty="0"/>
              <a:t>– Ocieplanie budynków.</a:t>
            </a:r>
          </a:p>
        </p:txBody>
      </p:sp>
      <p:sp>
        <p:nvSpPr>
          <p:cNvPr id="13" name="Prostokąt 12">
            <a:extLst>
              <a:ext uri="{FF2B5EF4-FFF2-40B4-BE49-F238E27FC236}">
                <a16:creationId xmlns:a16="http://schemas.microsoft.com/office/drawing/2014/main" id="{81FB2D7E-1E9F-4D7A-8681-C433E998FF06}"/>
              </a:ext>
            </a:extLst>
          </p:cNvPr>
          <p:cNvSpPr/>
          <p:nvPr/>
        </p:nvSpPr>
        <p:spPr>
          <a:xfrm>
            <a:off x="5352299" y="0"/>
            <a:ext cx="1276119" cy="400110"/>
          </a:xfrm>
          <a:prstGeom prst="rect">
            <a:avLst/>
          </a:prstGeom>
        </p:spPr>
        <p:txBody>
          <a:bodyPr wrap="none">
            <a:spAutoFit/>
          </a:bodyPr>
          <a:lstStyle/>
          <a:p>
            <a:r>
              <a:rPr lang="pl-PL" sz="2000" b="1" dirty="0">
                <a:ln w="0"/>
                <a:solidFill>
                  <a:schemeClr val="accent1"/>
                </a:solidFill>
                <a:effectLst>
                  <a:outerShdw blurRad="38100" dist="25400" dir="5400000" algn="ctr" rotWithShape="0">
                    <a:srgbClr val="6E747A">
                      <a:alpha val="43000"/>
                    </a:srgbClr>
                  </a:outerShdw>
                </a:effectLst>
              </a:rPr>
              <a:t>- OFERTA -</a:t>
            </a:r>
          </a:p>
        </p:txBody>
      </p:sp>
      <p:pic>
        <p:nvPicPr>
          <p:cNvPr id="14" name="Obraz 13">
            <a:extLst>
              <a:ext uri="{FF2B5EF4-FFF2-40B4-BE49-F238E27FC236}">
                <a16:creationId xmlns:a16="http://schemas.microsoft.com/office/drawing/2014/main" id="{67F15281-6533-4DFF-9A21-38A99F5C54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pic>
        <p:nvPicPr>
          <p:cNvPr id="16" name="Obraz 15"/>
          <p:cNvPicPr>
            <a:picLocks noChangeAspect="1"/>
          </p:cNvPicPr>
          <p:nvPr/>
        </p:nvPicPr>
        <p:blipFill>
          <a:blip r:embed="rId3"/>
          <a:stretch>
            <a:fillRect/>
          </a:stretch>
        </p:blipFill>
        <p:spPr>
          <a:xfrm>
            <a:off x="4175232" y="3398614"/>
            <a:ext cx="2055755" cy="1536404"/>
          </a:xfrm>
          <a:prstGeom prst="rect">
            <a:avLst/>
          </a:prstGeom>
        </p:spPr>
      </p:pic>
      <p:pic>
        <p:nvPicPr>
          <p:cNvPr id="17" name="Obraz 16"/>
          <p:cNvPicPr>
            <a:picLocks noChangeAspect="1"/>
          </p:cNvPicPr>
          <p:nvPr/>
        </p:nvPicPr>
        <p:blipFill>
          <a:blip r:embed="rId4"/>
          <a:stretch>
            <a:fillRect/>
          </a:stretch>
        </p:blipFill>
        <p:spPr>
          <a:xfrm>
            <a:off x="9037317" y="2127923"/>
            <a:ext cx="2188923" cy="1396381"/>
          </a:xfrm>
          <a:prstGeom prst="rect">
            <a:avLst/>
          </a:prstGeom>
        </p:spPr>
      </p:pic>
    </p:spTree>
    <p:extLst>
      <p:ext uri="{BB962C8B-B14F-4D97-AF65-F5344CB8AC3E}">
        <p14:creationId xmlns:p14="http://schemas.microsoft.com/office/powerpoint/2010/main" val="3096313532"/>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1022683" y="5257802"/>
            <a:ext cx="6617370"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 52 388 29 87</a:t>
            </a:r>
            <a:br>
              <a:rPr lang="pl-PL" dirty="0">
                <a:solidFill>
                  <a:schemeClr val="tx2">
                    <a:lumMod val="50000"/>
                  </a:schemeClr>
                </a:solidFill>
              </a:rPr>
            </a:br>
            <a:r>
              <a:rPr lang="pl-PL" dirty="0">
                <a:solidFill>
                  <a:schemeClr val="tx2">
                    <a:lumMod val="50000"/>
                  </a:schemeClr>
                </a:solidFill>
              </a:rPr>
              <a:t>kom. 606 608 937 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Prostokąt 1">
            <a:extLst>
              <a:ext uri="{FF2B5EF4-FFF2-40B4-BE49-F238E27FC236}">
                <a16:creationId xmlns:a16="http://schemas.microsoft.com/office/drawing/2014/main" id="{68306A7B-E8F2-4F89-A5CF-129F2BF8989F}"/>
              </a:ext>
            </a:extLst>
          </p:cNvPr>
          <p:cNvSpPr/>
          <p:nvPr/>
        </p:nvSpPr>
        <p:spPr>
          <a:xfrm>
            <a:off x="1425903" y="864394"/>
            <a:ext cx="9287939" cy="3416320"/>
          </a:xfrm>
          <a:prstGeom prst="rect">
            <a:avLst/>
          </a:prstGeom>
        </p:spPr>
        <p:txBody>
          <a:bodyPr wrap="square">
            <a:spAutoFit/>
          </a:bodyPr>
          <a:lstStyle/>
          <a:p>
            <a:pPr marL="342900" lvl="0" indent="-342900">
              <a:spcAft>
                <a:spcPts val="0"/>
              </a:spcAft>
              <a:buFont typeface="+mj-lt"/>
              <a:buAutoNum type="romanUcPeriod"/>
              <a:tabLst>
                <a:tab pos="457200" algn="l"/>
              </a:tabLst>
            </a:pPr>
            <a:r>
              <a:rPr lang="pl-PL" b="1" i="1" dirty="0">
                <a:ea typeface="Times New Roman" panose="02020603050405020304" pitchFamily="18" charset="0"/>
              </a:rPr>
              <a:t>Wizytówka jednostki</a:t>
            </a:r>
            <a:endParaRPr lang="pl-PL" dirty="0">
              <a:ea typeface="Times New Roman" panose="02020603050405020304" pitchFamily="18" charset="0"/>
            </a:endParaRPr>
          </a:p>
          <a:p>
            <a:pPr>
              <a:spcAft>
                <a:spcPts val="0"/>
              </a:spcAft>
            </a:pPr>
            <a:r>
              <a:rPr lang="pl-PL" b="1" i="1" dirty="0">
                <a:ea typeface="Times New Roman" panose="02020603050405020304" pitchFamily="18" charset="0"/>
              </a:rPr>
              <a:t> </a:t>
            </a:r>
            <a:endParaRPr lang="pl-PL" i="1" dirty="0">
              <a:ea typeface="Times New Roman" panose="02020603050405020304" pitchFamily="18" charset="0"/>
            </a:endParaRPr>
          </a:p>
          <a:p>
            <a:pPr>
              <a:spcAft>
                <a:spcPts val="0"/>
              </a:spcAft>
            </a:pPr>
            <a:r>
              <a:rPr lang="pl-PL" b="1" dirty="0">
                <a:ea typeface="Times New Roman" panose="02020603050405020304" pitchFamily="18" charset="0"/>
              </a:rPr>
              <a:t>Zakład Gospodarki Komunalnej</a:t>
            </a:r>
            <a:r>
              <a:rPr lang="pl-PL" dirty="0">
                <a:ea typeface="Times New Roman" panose="02020603050405020304" pitchFamily="18" charset="0"/>
              </a:rPr>
              <a:t> </a:t>
            </a:r>
            <a:r>
              <a:rPr lang="pl-PL" b="1" dirty="0">
                <a:ea typeface="Times New Roman" panose="02020603050405020304" pitchFamily="18" charset="0"/>
              </a:rPr>
              <a:t>Spółka z o. o.</a:t>
            </a:r>
            <a:endParaRPr lang="pl-PL" dirty="0">
              <a:ea typeface="Times New Roman" panose="02020603050405020304" pitchFamily="18" charset="0"/>
            </a:endParaRPr>
          </a:p>
          <a:p>
            <a:pPr marL="47625">
              <a:spcAft>
                <a:spcPts val="0"/>
              </a:spcAft>
            </a:pPr>
            <a:r>
              <a:rPr lang="pl-PL" b="1" dirty="0">
                <a:ea typeface="Times New Roman" panose="02020603050405020304" pitchFamily="18" charset="0"/>
              </a:rPr>
              <a:t> </a:t>
            </a:r>
            <a:r>
              <a:rPr lang="pl-PL" b="1" i="1" dirty="0">
                <a:ea typeface="Times New Roman" panose="02020603050405020304" pitchFamily="18" charset="0"/>
              </a:rPr>
              <a:t>  </a:t>
            </a:r>
            <a:r>
              <a:rPr lang="pl-PL" dirty="0">
                <a:ea typeface="Times New Roman" panose="02020603050405020304" pitchFamily="18" charset="0"/>
              </a:rPr>
              <a:t>ul. E. Orzeszkowej 8, 89-400 Sępólno Krajeńskie</a:t>
            </a:r>
          </a:p>
          <a:p>
            <a:pPr marL="47625">
              <a:spcAft>
                <a:spcPts val="0"/>
              </a:spcAft>
            </a:pPr>
            <a:r>
              <a:rPr lang="pl-PL" dirty="0"/>
              <a:t>   kontakt@zgksepolno.pl</a:t>
            </a:r>
            <a:br>
              <a:rPr lang="pl-PL" dirty="0"/>
            </a:br>
            <a:r>
              <a:rPr lang="pl-PL" dirty="0"/>
              <a:t>   NIP: 555-000-66-60</a:t>
            </a:r>
            <a:endParaRPr lang="pl-PL" dirty="0">
              <a:ea typeface="Times New Roman" panose="02020603050405020304" pitchFamily="18" charset="0"/>
            </a:endParaRPr>
          </a:p>
          <a:p>
            <a:pPr marL="47625" indent="228600">
              <a:spcAft>
                <a:spcPts val="0"/>
              </a:spcAft>
            </a:pPr>
            <a:endParaRPr lang="pl-PL" dirty="0">
              <a:ea typeface="Times New Roman" panose="02020603050405020304" pitchFamily="18" charset="0"/>
            </a:endParaRPr>
          </a:p>
          <a:p>
            <a:pPr marL="47625" indent="228600" algn="just"/>
            <a:r>
              <a:rPr lang="pl-PL" dirty="0">
                <a:ea typeface="Times New Roman" panose="02020603050405020304" pitchFamily="18" charset="0"/>
              </a:rPr>
              <a:t>Spółka została zarejestrowana 9.04.2003 roku. w Sądzie Rejonowym w Bydgoszczy XIII Wydział Gospodarczy Krajowego Rejestru Sądowego pod nr 0000158258.  Kapitał zakładowy Spółki wynosi </a:t>
            </a:r>
            <a:r>
              <a:rPr lang="pl-PL" b="1" i="1" dirty="0">
                <a:ea typeface="Times New Roman" panose="02020603050405020304" pitchFamily="18" charset="0"/>
              </a:rPr>
              <a:t>12 525 100,00  </a:t>
            </a:r>
            <a:r>
              <a:rPr lang="pl-PL" dirty="0">
                <a:ea typeface="Times New Roman" panose="02020603050405020304" pitchFamily="18" charset="0"/>
              </a:rPr>
              <a:t>zł co stanowi </a:t>
            </a:r>
            <a:r>
              <a:rPr lang="pl-PL" b="1" i="1" dirty="0">
                <a:ea typeface="Times New Roman" panose="02020603050405020304" pitchFamily="18" charset="0"/>
              </a:rPr>
              <a:t> 17 893</a:t>
            </a:r>
            <a:r>
              <a:rPr lang="pl-PL" dirty="0">
                <a:ea typeface="Times New Roman" panose="02020603050405020304" pitchFamily="18" charset="0"/>
              </a:rPr>
              <a:t> równych niepodzielnych udziałów o wartości</a:t>
            </a:r>
            <a:r>
              <a:rPr lang="pl-PL" b="1" i="1" dirty="0">
                <a:ea typeface="Times New Roman" panose="02020603050405020304" pitchFamily="18" charset="0"/>
              </a:rPr>
              <a:t> 700  </a:t>
            </a:r>
            <a:r>
              <a:rPr lang="pl-PL" dirty="0">
                <a:ea typeface="Times New Roman" panose="02020603050405020304" pitchFamily="18" charset="0"/>
              </a:rPr>
              <a:t>zł, które w 100% są własnością Gminy Sępólno Krajeńskie.</a:t>
            </a:r>
          </a:p>
          <a:p>
            <a:pPr marL="47625" indent="228600">
              <a:spcAft>
                <a:spcPts val="0"/>
              </a:spcAft>
            </a:pPr>
            <a:endParaRPr lang="pl-PL" dirty="0">
              <a:ea typeface="Times New Roman" panose="02020603050405020304" pitchFamily="18" charset="0"/>
            </a:endParaRPr>
          </a:p>
        </p:txBody>
      </p:sp>
      <p:sp>
        <p:nvSpPr>
          <p:cNvPr id="20" name="Prostokąt 19">
            <a:extLst>
              <a:ext uri="{FF2B5EF4-FFF2-40B4-BE49-F238E27FC236}">
                <a16:creationId xmlns:a16="http://schemas.microsoft.com/office/drawing/2014/main" id="{D3E221B2-F180-4B43-B971-B4FF27D70B4D}"/>
              </a:ext>
            </a:extLst>
          </p:cNvPr>
          <p:cNvSpPr/>
          <p:nvPr/>
        </p:nvSpPr>
        <p:spPr>
          <a:xfrm>
            <a:off x="545823" y="55924"/>
            <a:ext cx="10889071" cy="369332"/>
          </a:xfrm>
          <a:prstGeom prst="rect">
            <a:avLst/>
          </a:prstGeom>
        </p:spPr>
        <p:txBody>
          <a:bodyPr wrap="none">
            <a:spAutoFit/>
          </a:bodyPr>
          <a:lstStyle/>
          <a:p>
            <a:r>
              <a:rPr lang="pl-PL" b="1" dirty="0">
                <a:ln w="0"/>
                <a:solidFill>
                  <a:schemeClr val="accent1"/>
                </a:solidFill>
                <a:effectLst>
                  <a:outerShdw blurRad="38100" dist="25400" dir="5400000" algn="ctr" rotWithShape="0">
                    <a:srgbClr val="6E747A">
                      <a:alpha val="43000"/>
                    </a:srgbClr>
                  </a:outerShdw>
                </a:effectLst>
              </a:rPr>
              <a:t>- SPRAWOZDANIE ZGK SPÓŁKA Z O.O. W SĘPÓLNIE KRAJEŃSKIM ZA ROK 2020 ORAZ ZA I PÓŁROCZE 2021 ROKU -</a:t>
            </a:r>
          </a:p>
        </p:txBody>
      </p:sp>
      <p:pic>
        <p:nvPicPr>
          <p:cNvPr id="8" name="Obraz 7">
            <a:extLst>
              <a:ext uri="{FF2B5EF4-FFF2-40B4-BE49-F238E27FC236}">
                <a16:creationId xmlns:a16="http://schemas.microsoft.com/office/drawing/2014/main" id="{8FD8CE51-3007-4E3C-AADC-6C83936346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Tree>
    <p:extLst>
      <p:ext uri="{BB962C8B-B14F-4D97-AF65-F5344CB8AC3E}">
        <p14:creationId xmlns:p14="http://schemas.microsoft.com/office/powerpoint/2010/main" val="3140541319"/>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1082841" y="5257802"/>
            <a:ext cx="6870033"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 52 388 29 87</a:t>
            </a:r>
            <a:br>
              <a:rPr lang="pl-PL" dirty="0">
                <a:solidFill>
                  <a:schemeClr val="tx2">
                    <a:lumMod val="50000"/>
                  </a:schemeClr>
                </a:solidFill>
              </a:rPr>
            </a:br>
            <a:r>
              <a:rPr lang="pl-PL" dirty="0">
                <a:solidFill>
                  <a:schemeClr val="tx2">
                    <a:lumMod val="50000"/>
                  </a:schemeClr>
                </a:solidFill>
              </a:rPr>
              <a:t>kom. 606 608 937 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9A52D434-30D8-4DED-A192-6001CC9C8886}"/>
              </a:ext>
            </a:extLst>
          </p:cNvPr>
          <p:cNvSpPr/>
          <p:nvPr/>
        </p:nvSpPr>
        <p:spPr>
          <a:xfrm>
            <a:off x="545823" y="55924"/>
            <a:ext cx="10889071" cy="369332"/>
          </a:xfrm>
          <a:prstGeom prst="rect">
            <a:avLst/>
          </a:prstGeom>
        </p:spPr>
        <p:txBody>
          <a:bodyPr wrap="none">
            <a:spAutoFit/>
          </a:bodyPr>
          <a:lstStyle/>
          <a:p>
            <a:r>
              <a:rPr lang="pl-PL" b="1" dirty="0">
                <a:ln w="0"/>
                <a:solidFill>
                  <a:schemeClr val="accent1"/>
                </a:solidFill>
                <a:effectLst>
                  <a:outerShdw blurRad="38100" dist="25400" dir="5400000" algn="ctr" rotWithShape="0">
                    <a:srgbClr val="6E747A">
                      <a:alpha val="43000"/>
                    </a:srgbClr>
                  </a:outerShdw>
                </a:effectLst>
              </a:rPr>
              <a:t>- SPRAWOZDANIE ZGK SPÓŁKA Z O.O. W SĘPÓLNIE KRAJEŃSKIM ZA ROK 2020 ORAZ ZA I PÓŁROCZE 2021 ROKU -</a:t>
            </a:r>
          </a:p>
        </p:txBody>
      </p:sp>
      <p:pic>
        <p:nvPicPr>
          <p:cNvPr id="3" name="Obraz 2">
            <a:extLst>
              <a:ext uri="{FF2B5EF4-FFF2-40B4-BE49-F238E27FC236}">
                <a16:creationId xmlns:a16="http://schemas.microsoft.com/office/drawing/2014/main" id="{3DA65C1B-FD10-4D68-9EDC-6C79BC5E96AE}"/>
              </a:ext>
            </a:extLst>
          </p:cNvPr>
          <p:cNvPicPr>
            <a:picLocks noChangeAspect="1"/>
          </p:cNvPicPr>
          <p:nvPr/>
        </p:nvPicPr>
        <p:blipFill>
          <a:blip r:embed="rId2"/>
          <a:stretch>
            <a:fillRect/>
          </a:stretch>
        </p:blipFill>
        <p:spPr>
          <a:xfrm>
            <a:off x="7204869" y="2098498"/>
            <a:ext cx="3017715" cy="22632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Prostokąt 1">
            <a:extLst>
              <a:ext uri="{FF2B5EF4-FFF2-40B4-BE49-F238E27FC236}">
                <a16:creationId xmlns:a16="http://schemas.microsoft.com/office/drawing/2014/main" id="{0A37FB03-404C-46D2-9973-616428D5E91C}"/>
              </a:ext>
            </a:extLst>
          </p:cNvPr>
          <p:cNvSpPr/>
          <p:nvPr/>
        </p:nvSpPr>
        <p:spPr>
          <a:xfrm>
            <a:off x="980660" y="864395"/>
            <a:ext cx="9162147" cy="2862322"/>
          </a:xfrm>
          <a:prstGeom prst="rect">
            <a:avLst/>
          </a:prstGeom>
        </p:spPr>
        <p:txBody>
          <a:bodyPr wrap="square">
            <a:spAutoFit/>
          </a:bodyPr>
          <a:lstStyle/>
          <a:p>
            <a:pPr marL="228600" algn="just">
              <a:spcAft>
                <a:spcPts val="0"/>
              </a:spcAft>
            </a:pPr>
            <a:r>
              <a:rPr lang="pl-PL" dirty="0">
                <a:ea typeface="Times New Roman" panose="02020603050405020304" pitchFamily="18" charset="0"/>
              </a:rPr>
              <a:t>Spółka prowadzi działalność za pośrednictwem wyodrębnionych wydziałów:</a:t>
            </a:r>
          </a:p>
          <a:p>
            <a:pPr marL="228600" algn="just">
              <a:spcAft>
                <a:spcPts val="0"/>
              </a:spcAft>
            </a:pPr>
            <a:endParaRPr lang="pl-PL" dirty="0">
              <a:ea typeface="Times New Roman" panose="02020603050405020304" pitchFamily="18" charset="0"/>
            </a:endParaRPr>
          </a:p>
          <a:p>
            <a:pPr marL="742950" lvl="1" indent="-285750">
              <a:spcAft>
                <a:spcPts val="0"/>
              </a:spcAft>
              <a:buFont typeface="Symbol" panose="05050102010706020507" pitchFamily="18" charset="2"/>
              <a:buChar char=""/>
              <a:tabLst>
                <a:tab pos="914400" algn="l"/>
              </a:tabLst>
            </a:pPr>
            <a:r>
              <a:rPr lang="pl-PL" dirty="0">
                <a:ea typeface="Times New Roman" panose="02020603050405020304" pitchFamily="18" charset="0"/>
              </a:rPr>
              <a:t>Wydział Energetyki Cieplnej</a:t>
            </a:r>
          </a:p>
          <a:p>
            <a:pPr marL="742950" lvl="1" indent="-285750">
              <a:spcAft>
                <a:spcPts val="0"/>
              </a:spcAft>
              <a:buFont typeface="Symbol" panose="05050102010706020507" pitchFamily="18" charset="2"/>
              <a:buChar char=""/>
              <a:tabLst>
                <a:tab pos="914400" algn="l"/>
              </a:tabLst>
            </a:pPr>
            <a:r>
              <a:rPr lang="pl-PL" dirty="0">
                <a:ea typeface="Times New Roman" panose="02020603050405020304" pitchFamily="18" charset="0"/>
              </a:rPr>
              <a:t>Wydział Wodociągów i Kanalizacji</a:t>
            </a:r>
          </a:p>
          <a:p>
            <a:pPr marL="742950" lvl="1" indent="-285750">
              <a:spcAft>
                <a:spcPts val="0"/>
              </a:spcAft>
              <a:buFont typeface="Symbol" panose="05050102010706020507" pitchFamily="18" charset="2"/>
              <a:buChar char=""/>
              <a:tabLst>
                <a:tab pos="914400" algn="l"/>
              </a:tabLst>
            </a:pPr>
            <a:r>
              <a:rPr lang="pl-PL" dirty="0">
                <a:ea typeface="Times New Roman" panose="02020603050405020304" pitchFamily="18" charset="0"/>
              </a:rPr>
              <a:t>Wydział Usług Komunalnych</a:t>
            </a:r>
          </a:p>
          <a:p>
            <a:pPr marL="742950" lvl="1" indent="-285750">
              <a:spcAft>
                <a:spcPts val="0"/>
              </a:spcAft>
              <a:buFont typeface="Symbol" panose="05050102010706020507" pitchFamily="18" charset="2"/>
              <a:buChar char=""/>
              <a:tabLst>
                <a:tab pos="914400" algn="l"/>
              </a:tabLst>
            </a:pPr>
            <a:r>
              <a:rPr lang="pl-PL" dirty="0">
                <a:ea typeface="Times New Roman" panose="02020603050405020304" pitchFamily="18" charset="0"/>
              </a:rPr>
              <a:t>Wydział Gospodarki Mieszkaniowej</a:t>
            </a:r>
          </a:p>
          <a:p>
            <a:pPr>
              <a:spcAft>
                <a:spcPts val="0"/>
              </a:spcAft>
            </a:pPr>
            <a:r>
              <a:rPr lang="pl-PL" dirty="0">
                <a:ea typeface="Times New Roman" panose="02020603050405020304" pitchFamily="18" charset="0"/>
              </a:rPr>
              <a:t> </a:t>
            </a:r>
          </a:p>
          <a:p>
            <a:pPr marL="276225">
              <a:spcAft>
                <a:spcPts val="0"/>
              </a:spcAft>
            </a:pPr>
            <a:r>
              <a:rPr lang="pl-PL" dirty="0">
                <a:ea typeface="Times New Roman" panose="02020603050405020304" pitchFamily="18" charset="0"/>
              </a:rPr>
              <a:t>Zarząd Spółki jest jednoosobowy reprezentowany przez </a:t>
            </a:r>
          </a:p>
          <a:p>
            <a:pPr marL="276225">
              <a:spcAft>
                <a:spcPts val="0"/>
              </a:spcAft>
            </a:pPr>
            <a:r>
              <a:rPr lang="pl-PL" dirty="0">
                <a:ea typeface="Times New Roman" panose="02020603050405020304" pitchFamily="18" charset="0"/>
              </a:rPr>
              <a:t>Prezesa Zarządu – Dyrektora Zakładu</a:t>
            </a:r>
          </a:p>
          <a:p>
            <a:pPr marL="276225">
              <a:spcAft>
                <a:spcPts val="0"/>
              </a:spcAft>
            </a:pPr>
            <a:r>
              <a:rPr lang="pl-PL" dirty="0">
                <a:ea typeface="Times New Roman" panose="02020603050405020304" pitchFamily="18" charset="0"/>
              </a:rPr>
              <a:t>mgr  Dariusza  Piotra  Krakowiaka</a:t>
            </a:r>
            <a:endParaRPr lang="pl-PL" dirty="0"/>
          </a:p>
        </p:txBody>
      </p:sp>
      <p:pic>
        <p:nvPicPr>
          <p:cNvPr id="9" name="Obraz 8">
            <a:extLst>
              <a:ext uri="{FF2B5EF4-FFF2-40B4-BE49-F238E27FC236}">
                <a16:creationId xmlns:a16="http://schemas.microsoft.com/office/drawing/2014/main" id="{13FB1309-9DB3-4C91-A824-C06E44E7EF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Tree>
    <p:extLst>
      <p:ext uri="{BB962C8B-B14F-4D97-AF65-F5344CB8AC3E}">
        <p14:creationId xmlns:p14="http://schemas.microsoft.com/office/powerpoint/2010/main" val="3396863733"/>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Łącznik prosty 3">
            <a:extLst>
              <a:ext uri="{FF2B5EF4-FFF2-40B4-BE49-F238E27FC236}">
                <a16:creationId xmlns:a16="http://schemas.microsoft.com/office/drawing/2014/main" id="{A55EABD1-E7E4-434F-ADEC-6C5C4C194557}"/>
              </a:ext>
            </a:extLst>
          </p:cNvPr>
          <p:cNvCxnSpPr/>
          <p:nvPr/>
        </p:nvCxnSpPr>
        <p:spPr>
          <a:xfrm>
            <a:off x="1638150" y="417444"/>
            <a:ext cx="886344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Prostokąt 4">
            <a:extLst>
              <a:ext uri="{FF2B5EF4-FFF2-40B4-BE49-F238E27FC236}">
                <a16:creationId xmlns:a16="http://schemas.microsoft.com/office/drawing/2014/main" id="{0180825C-0430-4FAC-A625-649348A599C0}"/>
              </a:ext>
            </a:extLst>
          </p:cNvPr>
          <p:cNvSpPr/>
          <p:nvPr/>
        </p:nvSpPr>
        <p:spPr>
          <a:xfrm>
            <a:off x="1046747" y="5257802"/>
            <a:ext cx="6978316" cy="1200329"/>
          </a:xfrm>
          <a:prstGeom prst="rect">
            <a:avLst/>
          </a:prstGeom>
        </p:spPr>
        <p:txBody>
          <a:bodyPr wrap="square">
            <a:spAutoFit/>
          </a:bodyPr>
          <a:lstStyle/>
          <a:p>
            <a:r>
              <a:rPr lang="pl-PL" b="1" dirty="0">
                <a:solidFill>
                  <a:schemeClr val="tx2">
                    <a:lumMod val="50000"/>
                  </a:schemeClr>
                </a:solidFill>
              </a:rPr>
              <a:t>ul. E. Orzeszkowej 8, 89-400 Sępólno Krajeńskie</a:t>
            </a:r>
            <a:br>
              <a:rPr lang="pl-PL" dirty="0">
                <a:solidFill>
                  <a:schemeClr val="tx2">
                    <a:lumMod val="50000"/>
                  </a:schemeClr>
                </a:solidFill>
              </a:rPr>
            </a:br>
            <a:r>
              <a:rPr lang="pl-PL" dirty="0">
                <a:solidFill>
                  <a:schemeClr val="tx2">
                    <a:lumMod val="50000"/>
                  </a:schemeClr>
                </a:solidFill>
              </a:rPr>
              <a:t>tel. 52 388 22 86 / 52 388 29 87</a:t>
            </a:r>
            <a:br>
              <a:rPr lang="pl-PL" dirty="0">
                <a:solidFill>
                  <a:schemeClr val="tx2">
                    <a:lumMod val="50000"/>
                  </a:schemeClr>
                </a:solidFill>
              </a:rPr>
            </a:br>
            <a:r>
              <a:rPr lang="pl-PL" dirty="0">
                <a:solidFill>
                  <a:schemeClr val="tx2">
                    <a:lumMod val="50000"/>
                  </a:schemeClr>
                </a:solidFill>
              </a:rPr>
              <a:t>kom. 606 608 937 e-mail: kontakt@zgksepolno.pl</a:t>
            </a:r>
            <a:br>
              <a:rPr lang="pl-PL" dirty="0">
                <a:solidFill>
                  <a:schemeClr val="tx2">
                    <a:lumMod val="50000"/>
                  </a:schemeClr>
                </a:solidFill>
              </a:rPr>
            </a:br>
            <a:r>
              <a:rPr lang="pl-PL" b="1" dirty="0">
                <a:solidFill>
                  <a:schemeClr val="tx2">
                    <a:lumMod val="50000"/>
                  </a:schemeClr>
                </a:solidFill>
              </a:rPr>
              <a:t>NIP: 555-000-66-60 </a:t>
            </a:r>
            <a:r>
              <a:rPr lang="pl-PL" b="1" dirty="0">
                <a:solidFill>
                  <a:schemeClr val="tx2">
                    <a:lumMod val="50000"/>
                  </a:schemeClr>
                </a:solidFill>
                <a:effectLst/>
              </a:rPr>
              <a:t>REGON: 091443873 KRS: 0000158258</a:t>
            </a:r>
            <a:endParaRPr lang="pl-PL" dirty="0">
              <a:solidFill>
                <a:schemeClr val="tx2">
                  <a:lumMod val="50000"/>
                </a:schemeClr>
              </a:solidFill>
            </a:endParaRPr>
          </a:p>
        </p:txBody>
      </p:sp>
      <p:cxnSp>
        <p:nvCxnSpPr>
          <p:cNvPr id="7" name="Łącznik prosty 6">
            <a:extLst>
              <a:ext uri="{FF2B5EF4-FFF2-40B4-BE49-F238E27FC236}">
                <a16:creationId xmlns:a16="http://schemas.microsoft.com/office/drawing/2014/main" id="{26E338D2-253D-4A79-96B4-0E1374A3D7E9}"/>
              </a:ext>
            </a:extLst>
          </p:cNvPr>
          <p:cNvCxnSpPr/>
          <p:nvPr/>
        </p:nvCxnSpPr>
        <p:spPr>
          <a:xfrm>
            <a:off x="434949" y="4996851"/>
            <a:ext cx="111108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 name="Prostokąt 1">
            <a:extLst>
              <a:ext uri="{FF2B5EF4-FFF2-40B4-BE49-F238E27FC236}">
                <a16:creationId xmlns:a16="http://schemas.microsoft.com/office/drawing/2014/main" id="{D5DCF483-B768-4F75-990D-A3B62C070E91}"/>
              </a:ext>
            </a:extLst>
          </p:cNvPr>
          <p:cNvSpPr/>
          <p:nvPr/>
        </p:nvSpPr>
        <p:spPr>
          <a:xfrm>
            <a:off x="861390" y="678394"/>
            <a:ext cx="8110331" cy="3693319"/>
          </a:xfrm>
          <a:prstGeom prst="rect">
            <a:avLst/>
          </a:prstGeom>
        </p:spPr>
        <p:txBody>
          <a:bodyPr wrap="square">
            <a:spAutoFit/>
          </a:bodyPr>
          <a:lstStyle/>
          <a:p>
            <a:pPr marL="228600">
              <a:spcAft>
                <a:spcPts val="0"/>
              </a:spcAft>
            </a:pPr>
            <a:r>
              <a:rPr lang="pl-PL" dirty="0">
                <a:ea typeface="Times New Roman" panose="02020603050405020304" pitchFamily="18" charset="0"/>
              </a:rPr>
              <a:t>Przedmiotem działalności Spółki jest prowadzenie działalności gospodarczej</a:t>
            </a:r>
            <a:r>
              <a:rPr lang="pl-PL" b="1" i="1" dirty="0">
                <a:ea typeface="Times New Roman" panose="02020603050405020304" pitchFamily="18" charset="0"/>
              </a:rPr>
              <a:t> </a:t>
            </a:r>
            <a:r>
              <a:rPr lang="pl-PL" dirty="0">
                <a:ea typeface="Times New Roman" panose="02020603050405020304" pitchFamily="18" charset="0"/>
              </a:rPr>
              <a:t>w zakresie:</a:t>
            </a:r>
          </a:p>
          <a:p>
            <a:pPr marL="228600">
              <a:spcAft>
                <a:spcPts val="0"/>
              </a:spcAft>
            </a:pPr>
            <a:r>
              <a:rPr lang="pl-PL" dirty="0">
                <a:ea typeface="Times New Roman" panose="02020603050405020304" pitchFamily="18" charset="0"/>
              </a:rPr>
              <a:t> </a:t>
            </a:r>
          </a:p>
          <a:p>
            <a:pPr marL="742950" lvl="1" indent="-285750">
              <a:spcAft>
                <a:spcPts val="0"/>
              </a:spcAft>
              <a:buFont typeface="Symbol" panose="05050102010706020507" pitchFamily="18" charset="2"/>
              <a:buChar char=""/>
              <a:tabLst>
                <a:tab pos="914400" algn="l"/>
              </a:tabLst>
            </a:pPr>
            <a:r>
              <a:rPr lang="pl-PL" dirty="0">
                <a:ea typeface="Times New Roman" panose="02020603050405020304" pitchFamily="18" charset="0"/>
              </a:rPr>
              <a:t>wytwarzania, dystrybucji pary wodnej i gorącej wody</a:t>
            </a:r>
          </a:p>
          <a:p>
            <a:pPr marL="742950" lvl="1" indent="-285750">
              <a:spcAft>
                <a:spcPts val="0"/>
              </a:spcAft>
              <a:buFont typeface="Symbol" panose="05050102010706020507" pitchFamily="18" charset="2"/>
              <a:buChar char=""/>
              <a:tabLst>
                <a:tab pos="914400" algn="l"/>
              </a:tabLst>
            </a:pPr>
            <a:r>
              <a:rPr lang="pl-PL" dirty="0">
                <a:ea typeface="Times New Roman" panose="02020603050405020304" pitchFamily="18" charset="0"/>
              </a:rPr>
              <a:t>poboru, uzdatniania i rozprowadzenia wody</a:t>
            </a:r>
          </a:p>
          <a:p>
            <a:pPr marL="742950" lvl="1" indent="-285750">
              <a:spcAft>
                <a:spcPts val="0"/>
              </a:spcAft>
              <a:buFont typeface="Symbol" panose="05050102010706020507" pitchFamily="18" charset="2"/>
              <a:buChar char=""/>
              <a:tabLst>
                <a:tab pos="914400" algn="l"/>
              </a:tabLst>
            </a:pPr>
            <a:r>
              <a:rPr lang="pl-PL" dirty="0">
                <a:ea typeface="Times New Roman" panose="02020603050405020304" pitchFamily="18" charset="0"/>
              </a:rPr>
              <a:t>robót budowlanych i wynajmu sprzętu budowlanego</a:t>
            </a:r>
          </a:p>
          <a:p>
            <a:pPr marL="742950" lvl="1" indent="-285750">
              <a:spcAft>
                <a:spcPts val="0"/>
              </a:spcAft>
              <a:buFont typeface="Symbol" panose="05050102010706020507" pitchFamily="18" charset="2"/>
              <a:buChar char=""/>
              <a:tabLst>
                <a:tab pos="914400" algn="l"/>
              </a:tabLst>
            </a:pPr>
            <a:r>
              <a:rPr lang="pl-PL" dirty="0">
                <a:ea typeface="Times New Roman" panose="02020603050405020304" pitchFamily="18" charset="0"/>
              </a:rPr>
              <a:t>naprawy i obsługi pojazdów mechanicznych</a:t>
            </a:r>
          </a:p>
          <a:p>
            <a:pPr marL="742950" lvl="1" indent="-285750">
              <a:spcAft>
                <a:spcPts val="0"/>
              </a:spcAft>
              <a:buFont typeface="Symbol" panose="05050102010706020507" pitchFamily="18" charset="2"/>
              <a:buChar char=""/>
              <a:tabLst>
                <a:tab pos="914400" algn="l"/>
              </a:tabLst>
            </a:pPr>
            <a:r>
              <a:rPr lang="pl-PL" dirty="0">
                <a:ea typeface="Times New Roman" panose="02020603050405020304" pitchFamily="18" charset="0"/>
              </a:rPr>
              <a:t>handlu paliwami stałymi, ciekłymi i gazowymi oraz produktami pokrewnymi</a:t>
            </a:r>
          </a:p>
          <a:p>
            <a:pPr marL="742950" lvl="1" indent="-285750">
              <a:spcAft>
                <a:spcPts val="0"/>
              </a:spcAft>
              <a:buFont typeface="Symbol" panose="05050102010706020507" pitchFamily="18" charset="2"/>
              <a:buChar char=""/>
              <a:tabLst>
                <a:tab pos="914400" algn="l"/>
              </a:tabLst>
            </a:pPr>
            <a:r>
              <a:rPr lang="pl-PL" dirty="0">
                <a:ea typeface="Times New Roman" panose="02020603050405020304" pitchFamily="18" charset="0"/>
              </a:rPr>
              <a:t>handlu materiałami budowlanymi</a:t>
            </a:r>
          </a:p>
          <a:p>
            <a:pPr marL="742950" lvl="1" indent="-285750">
              <a:spcAft>
                <a:spcPts val="0"/>
              </a:spcAft>
              <a:buFont typeface="Symbol" panose="05050102010706020507" pitchFamily="18" charset="2"/>
              <a:buChar char=""/>
              <a:tabLst>
                <a:tab pos="914400" algn="l"/>
              </a:tabLst>
            </a:pPr>
            <a:r>
              <a:rPr lang="pl-PL" dirty="0">
                <a:ea typeface="Times New Roman" panose="02020603050405020304" pitchFamily="18" charset="0"/>
              </a:rPr>
              <a:t>zarządzania nieruchomościami </a:t>
            </a:r>
          </a:p>
          <a:p>
            <a:pPr marL="742950" lvl="1" indent="-285750">
              <a:spcAft>
                <a:spcPts val="0"/>
              </a:spcAft>
              <a:buFont typeface="Symbol" panose="05050102010706020507" pitchFamily="18" charset="2"/>
              <a:buChar char=""/>
              <a:tabLst>
                <a:tab pos="914400" algn="l"/>
              </a:tabLst>
            </a:pPr>
            <a:r>
              <a:rPr lang="pl-PL" dirty="0">
                <a:ea typeface="Times New Roman" panose="02020603050405020304" pitchFamily="18" charset="0"/>
              </a:rPr>
              <a:t>usług badania i przeglądów technicznych pojazdów mechanicznych</a:t>
            </a:r>
          </a:p>
          <a:p>
            <a:pPr marL="742950" lvl="1" indent="-285750">
              <a:spcAft>
                <a:spcPts val="0"/>
              </a:spcAft>
              <a:buFont typeface="Symbol" panose="05050102010706020507" pitchFamily="18" charset="2"/>
              <a:buChar char=""/>
              <a:tabLst>
                <a:tab pos="914400" algn="l"/>
              </a:tabLst>
            </a:pPr>
            <a:r>
              <a:rPr lang="pl-PL" dirty="0">
                <a:ea typeface="Times New Roman" panose="02020603050405020304" pitchFamily="18" charset="0"/>
              </a:rPr>
              <a:t>odprowadzania, oczyszczania ścieków, wywozu nieczystości, usług sanitarnych i pokrewnych.</a:t>
            </a:r>
          </a:p>
        </p:txBody>
      </p:sp>
      <p:sp>
        <p:nvSpPr>
          <p:cNvPr id="8" name="Prostokąt 7">
            <a:extLst>
              <a:ext uri="{FF2B5EF4-FFF2-40B4-BE49-F238E27FC236}">
                <a16:creationId xmlns:a16="http://schemas.microsoft.com/office/drawing/2014/main" id="{1B1B6E2B-2394-411B-9C1E-30327CC7829C}"/>
              </a:ext>
            </a:extLst>
          </p:cNvPr>
          <p:cNvSpPr/>
          <p:nvPr/>
        </p:nvSpPr>
        <p:spPr>
          <a:xfrm>
            <a:off x="545823" y="55924"/>
            <a:ext cx="10889071" cy="369332"/>
          </a:xfrm>
          <a:prstGeom prst="rect">
            <a:avLst/>
          </a:prstGeom>
        </p:spPr>
        <p:txBody>
          <a:bodyPr wrap="none">
            <a:spAutoFit/>
          </a:bodyPr>
          <a:lstStyle/>
          <a:p>
            <a:r>
              <a:rPr lang="pl-PL" b="1" dirty="0">
                <a:ln w="0"/>
                <a:solidFill>
                  <a:schemeClr val="accent1"/>
                </a:solidFill>
                <a:effectLst>
                  <a:outerShdw blurRad="38100" dist="25400" dir="5400000" algn="ctr" rotWithShape="0">
                    <a:srgbClr val="6E747A">
                      <a:alpha val="43000"/>
                    </a:srgbClr>
                  </a:outerShdw>
                </a:effectLst>
              </a:rPr>
              <a:t>- SPRAWOZDANIE ZGK SPÓŁKA Z O.O. W SĘPÓLNIE KRAJEŃSKIM ZA ROK 2020 ORAZ ZA I PÓŁROCZE 2021 ROKU -</a:t>
            </a:r>
          </a:p>
        </p:txBody>
      </p:sp>
      <p:pic>
        <p:nvPicPr>
          <p:cNvPr id="9" name="Obraz 8">
            <a:extLst>
              <a:ext uri="{FF2B5EF4-FFF2-40B4-BE49-F238E27FC236}">
                <a16:creationId xmlns:a16="http://schemas.microsoft.com/office/drawing/2014/main" id="{2CB25BEE-ABB6-41C8-BCEC-668F7DFEA5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0618" y="5136596"/>
            <a:ext cx="3245153" cy="1598532"/>
          </a:xfrm>
          <a:prstGeom prst="rect">
            <a:avLst/>
          </a:prstGeom>
        </p:spPr>
      </p:pic>
    </p:spTree>
    <p:extLst>
      <p:ext uri="{BB962C8B-B14F-4D97-AF65-F5344CB8AC3E}">
        <p14:creationId xmlns:p14="http://schemas.microsoft.com/office/powerpoint/2010/main" val="1637271426"/>
      </p:ext>
    </p:extLst>
  </p:cSld>
  <p:clrMapOvr>
    <a:masterClrMapping/>
  </p:clrMapOvr>
  <mc:AlternateContent xmlns:mc="http://schemas.openxmlformats.org/markup-compatibility/2006" xmlns:p14="http://schemas.microsoft.com/office/powerpoint/2010/main">
    <mc:Choice Requires="p14">
      <p:transition spd="slow" p14:dur="2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1447</TotalTime>
  <Words>4517</Words>
  <Application>Microsoft Office PowerPoint</Application>
  <PresentationFormat>Panoramiczny</PresentationFormat>
  <Paragraphs>535</Paragraphs>
  <Slides>33</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33</vt:i4>
      </vt:variant>
    </vt:vector>
  </HeadingPairs>
  <TitlesOfParts>
    <vt:vector size="39" baseType="lpstr">
      <vt:lpstr>Arial</vt:lpstr>
      <vt:lpstr>Calibri</vt:lpstr>
      <vt:lpstr>Symbol</vt:lpstr>
      <vt:lpstr>Times New Roman</vt:lpstr>
      <vt:lpstr>Wingdings</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Tomasz Kubisz</dc:creator>
  <cp:lastModifiedBy>itzgk11</cp:lastModifiedBy>
  <cp:revision>239</cp:revision>
  <cp:lastPrinted>2021-07-29T05:47:24Z</cp:lastPrinted>
  <dcterms:created xsi:type="dcterms:W3CDTF">2017-08-03T09:26:46Z</dcterms:created>
  <dcterms:modified xsi:type="dcterms:W3CDTF">2021-07-29T05:47:39Z</dcterms:modified>
</cp:coreProperties>
</file>