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99" r:id="rId1"/>
  </p:sldMasterIdLst>
  <p:notesMasterIdLst>
    <p:notesMasterId r:id="rId35"/>
  </p:notesMasterIdLst>
  <p:sldIdLst>
    <p:sldId id="259" r:id="rId2"/>
    <p:sldId id="256" r:id="rId3"/>
    <p:sldId id="260" r:id="rId4"/>
    <p:sldId id="298" r:id="rId5"/>
    <p:sldId id="262" r:id="rId6"/>
    <p:sldId id="263" r:id="rId7"/>
    <p:sldId id="265" r:id="rId8"/>
    <p:sldId id="264" r:id="rId9"/>
    <p:sldId id="266" r:id="rId10"/>
    <p:sldId id="272" r:id="rId11"/>
    <p:sldId id="278" r:id="rId12"/>
    <p:sldId id="279" r:id="rId13"/>
    <p:sldId id="280" r:id="rId14"/>
    <p:sldId id="281" r:id="rId15"/>
    <p:sldId id="282" r:id="rId16"/>
    <p:sldId id="283" r:id="rId17"/>
    <p:sldId id="302" r:id="rId18"/>
    <p:sldId id="285" r:id="rId19"/>
    <p:sldId id="284" r:id="rId20"/>
    <p:sldId id="286" r:id="rId21"/>
    <p:sldId id="288" r:id="rId22"/>
    <p:sldId id="291" r:id="rId23"/>
    <p:sldId id="292" r:id="rId24"/>
    <p:sldId id="293" r:id="rId25"/>
    <p:sldId id="294" r:id="rId26"/>
    <p:sldId id="295" r:id="rId27"/>
    <p:sldId id="267" r:id="rId28"/>
    <p:sldId id="269" r:id="rId29"/>
    <p:sldId id="304" r:id="rId30"/>
    <p:sldId id="270" r:id="rId31"/>
    <p:sldId id="301" r:id="rId32"/>
    <p:sldId id="297" r:id="rId33"/>
    <p:sldId id="303" r:id="rId3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tzgk11" initials="i" lastIdx="1" clrIdx="0">
    <p:extLst>
      <p:ext uri="{19B8F6BF-5375-455C-9EA6-DF929625EA0E}">
        <p15:presenceInfo xmlns:p15="http://schemas.microsoft.com/office/powerpoint/2012/main" userId="2dd198004d034e6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72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Styl pośredni 2 — Ak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yl pośredni 2 — Ak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4" autoAdjust="0"/>
    <p:restoredTop sz="94280" autoAdjust="0"/>
  </p:normalViewPr>
  <p:slideViewPr>
    <p:cSldViewPr snapToGrid="0">
      <p:cViewPr varScale="1">
        <p:scale>
          <a:sx n="108" d="100"/>
          <a:sy n="108" d="100"/>
        </p:scale>
        <p:origin x="58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2" y="0"/>
            <a:ext cx="2945659" cy="498056"/>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50445" y="0"/>
            <a:ext cx="2945659" cy="498056"/>
          </a:xfrm>
          <a:prstGeom prst="rect">
            <a:avLst/>
          </a:prstGeom>
        </p:spPr>
        <p:txBody>
          <a:bodyPr vert="horz" lIns="91440" tIns="45720" rIns="91440" bIns="45720" rtlCol="0"/>
          <a:lstStyle>
            <a:lvl1pPr algn="r">
              <a:defRPr sz="1200"/>
            </a:lvl1pPr>
          </a:lstStyle>
          <a:p>
            <a:fld id="{7A074F56-561B-45A8-9C01-AF41359142DF}" type="datetimeFigureOut">
              <a:rPr lang="pl-PL" smtClean="0"/>
              <a:t>27.07.2022</a:t>
            </a:fld>
            <a:endParaRPr lang="pl-PL"/>
          </a:p>
        </p:txBody>
      </p:sp>
      <p:sp>
        <p:nvSpPr>
          <p:cNvPr id="4" name="Symbol zastępczy obrazu slajd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2" y="9428585"/>
            <a:ext cx="2945659" cy="498055"/>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50445" y="9428585"/>
            <a:ext cx="2945659" cy="498055"/>
          </a:xfrm>
          <a:prstGeom prst="rect">
            <a:avLst/>
          </a:prstGeom>
        </p:spPr>
        <p:txBody>
          <a:bodyPr vert="horz" lIns="91440" tIns="45720" rIns="91440" bIns="45720" rtlCol="0" anchor="b"/>
          <a:lstStyle>
            <a:lvl1pPr algn="r">
              <a:defRPr sz="1200"/>
            </a:lvl1pPr>
          </a:lstStyle>
          <a:p>
            <a:fld id="{C99AFCD0-3BD5-47C4-9EB1-89DB8D40D1A9}" type="slidenum">
              <a:rPr lang="pl-PL" smtClean="0"/>
              <a:t>‹#›</a:t>
            </a:fld>
            <a:endParaRPr lang="pl-PL"/>
          </a:p>
        </p:txBody>
      </p:sp>
    </p:spTree>
    <p:extLst>
      <p:ext uri="{BB962C8B-B14F-4D97-AF65-F5344CB8AC3E}">
        <p14:creationId xmlns:p14="http://schemas.microsoft.com/office/powerpoint/2010/main" val="2735006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pl-PL"/>
              <a:t>Kliknij, aby edytować styl</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3E8BA2C4-22B2-4818-8A5B-A968221414C4}" type="datetimeFigureOut">
              <a:rPr lang="pl-PL" smtClean="0"/>
              <a:t>27.07.2022</a:t>
            </a:fld>
            <a:endParaRPr lang="pl-PL"/>
          </a:p>
        </p:txBody>
      </p:sp>
      <p:sp>
        <p:nvSpPr>
          <p:cNvPr id="5" name="Footer Placeholder 4"/>
          <p:cNvSpPr>
            <a:spLocks noGrp="1"/>
          </p:cNvSpPr>
          <p:nvPr>
            <p:ph type="ftr" sz="quarter" idx="11"/>
          </p:nvPr>
        </p:nvSpPr>
        <p:spPr>
          <a:xfrm>
            <a:off x="1371600" y="4323845"/>
            <a:ext cx="6400800" cy="365125"/>
          </a:xfrm>
        </p:spPr>
        <p:txBody>
          <a:bodyPr/>
          <a:lstStyle/>
          <a:p>
            <a:endParaRPr lang="pl-PL"/>
          </a:p>
        </p:txBody>
      </p:sp>
      <p:sp>
        <p:nvSpPr>
          <p:cNvPr id="6" name="Slide Number Placeholder 5"/>
          <p:cNvSpPr>
            <a:spLocks noGrp="1"/>
          </p:cNvSpPr>
          <p:nvPr>
            <p:ph type="sldNum" sz="quarter" idx="12"/>
          </p:nvPr>
        </p:nvSpPr>
        <p:spPr>
          <a:xfrm>
            <a:off x="8077200" y="1430866"/>
            <a:ext cx="2743200" cy="365125"/>
          </a:xfrm>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13226086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3E8BA2C4-22B2-4818-8A5B-A968221414C4}" type="datetimeFigureOut">
              <a:rPr lang="pl-PL" smtClean="0"/>
              <a:t>27.07.2022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3167664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ytuł i podpis">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pl-PL"/>
              <a:t>Kliknij, aby edytować styl</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E8BA2C4-22B2-4818-8A5B-A968221414C4}" type="datetimeFigureOut">
              <a:rPr lang="pl-PL" smtClean="0"/>
              <a:t>27.07.2022</a:t>
            </a:fld>
            <a:endParaRPr lang="pl-PL"/>
          </a:p>
        </p:txBody>
      </p:sp>
      <p:sp>
        <p:nvSpPr>
          <p:cNvPr id="6" name="Footer Placeholder 5"/>
          <p:cNvSpPr>
            <a:spLocks noGrp="1"/>
          </p:cNvSpPr>
          <p:nvPr>
            <p:ph type="ftr" sz="quarter" idx="11"/>
          </p:nvPr>
        </p:nvSpPr>
        <p:spPr>
          <a:xfrm>
            <a:off x="685800" y="379941"/>
            <a:ext cx="6991492" cy="365125"/>
          </a:xfrm>
        </p:spPr>
        <p:txBody>
          <a:bodyPr/>
          <a:lstStyle/>
          <a:p>
            <a:endParaRPr lang="pl-PL"/>
          </a:p>
        </p:txBody>
      </p:sp>
      <p:sp>
        <p:nvSpPr>
          <p:cNvPr id="7" name="Slide Number Placeholder 6"/>
          <p:cNvSpPr>
            <a:spLocks noGrp="1"/>
          </p:cNvSpPr>
          <p:nvPr>
            <p:ph type="sldNum" sz="quarter" idx="12"/>
          </p:nvPr>
        </p:nvSpPr>
        <p:spPr>
          <a:xfrm>
            <a:off x="10862452" y="381000"/>
            <a:ext cx="643748" cy="365125"/>
          </a:xfrm>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4256040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ferta z podpisem">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pl-PL"/>
              <a:t>Kliknij, aby edytować styl</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E8BA2C4-22B2-4818-8A5B-A968221414C4}" type="datetimeFigureOut">
              <a:rPr lang="pl-PL" smtClean="0"/>
              <a:t>27.07.2022</a:t>
            </a:fld>
            <a:endParaRPr lang="pl-PL"/>
          </a:p>
        </p:txBody>
      </p:sp>
      <p:sp>
        <p:nvSpPr>
          <p:cNvPr id="6" name="Footer Placeholder 5"/>
          <p:cNvSpPr>
            <a:spLocks noGrp="1"/>
          </p:cNvSpPr>
          <p:nvPr>
            <p:ph type="ftr" sz="quarter" idx="11"/>
          </p:nvPr>
        </p:nvSpPr>
        <p:spPr>
          <a:xfrm>
            <a:off x="685800" y="379941"/>
            <a:ext cx="6991492" cy="365125"/>
          </a:xfrm>
        </p:spPr>
        <p:txBody>
          <a:bodyPr/>
          <a:lstStyle/>
          <a:p>
            <a:endParaRPr lang="pl-PL"/>
          </a:p>
        </p:txBody>
      </p:sp>
      <p:sp>
        <p:nvSpPr>
          <p:cNvPr id="7" name="Slide Number Placeholder 6"/>
          <p:cNvSpPr>
            <a:spLocks noGrp="1"/>
          </p:cNvSpPr>
          <p:nvPr>
            <p:ph type="sldNum" sz="quarter" idx="12"/>
          </p:nvPr>
        </p:nvSpPr>
        <p:spPr>
          <a:xfrm>
            <a:off x="10862452" y="381000"/>
            <a:ext cx="643748" cy="365125"/>
          </a:xfrm>
        </p:spPr>
        <p:txBody>
          <a:bodyPr/>
          <a:lstStyle/>
          <a:p>
            <a:fld id="{7FBE43D9-3E99-41FD-81F9-AA26877383D7}" type="slidenum">
              <a:rPr lang="pl-PL" smtClean="0"/>
              <a:t>‹#›</a:t>
            </a:fld>
            <a:endParaRPr lang="pl-PL"/>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16185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rta nazwy">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pl-PL"/>
              <a:t>Kliknij, aby edytować styl</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3E8BA2C4-22B2-4818-8A5B-A968221414C4}" type="datetimeFigureOut">
              <a:rPr lang="pl-PL" smtClean="0"/>
              <a:t>27.07.2022</a:t>
            </a:fld>
            <a:endParaRPr lang="pl-PL"/>
          </a:p>
        </p:txBody>
      </p:sp>
      <p:sp>
        <p:nvSpPr>
          <p:cNvPr id="6" name="Footer Placeholder 5"/>
          <p:cNvSpPr>
            <a:spLocks noGrp="1"/>
          </p:cNvSpPr>
          <p:nvPr>
            <p:ph type="ftr" sz="quarter" idx="11"/>
          </p:nvPr>
        </p:nvSpPr>
        <p:spPr>
          <a:xfrm>
            <a:off x="685800" y="378883"/>
            <a:ext cx="6991492" cy="365125"/>
          </a:xfrm>
        </p:spPr>
        <p:txBody>
          <a:bodyPr/>
          <a:lstStyle/>
          <a:p>
            <a:endParaRPr lang="pl-PL"/>
          </a:p>
        </p:txBody>
      </p:sp>
      <p:sp>
        <p:nvSpPr>
          <p:cNvPr id="7" name="Slide Number Placeholder 6"/>
          <p:cNvSpPr>
            <a:spLocks noGrp="1"/>
          </p:cNvSpPr>
          <p:nvPr>
            <p:ph type="sldNum" sz="quarter" idx="12"/>
          </p:nvPr>
        </p:nvSpPr>
        <p:spPr>
          <a:xfrm>
            <a:off x="10862452" y="381000"/>
            <a:ext cx="643748" cy="365125"/>
          </a:xfrm>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1526456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pl-PL"/>
              <a:t>Kliknij, aby edytować styl</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3E8BA2C4-22B2-4818-8A5B-A968221414C4}" type="datetimeFigureOut">
              <a:rPr lang="pl-PL" smtClean="0"/>
              <a:t>27.07.2022</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2138035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pl-PL"/>
              <a:t>Kliknij, aby edytować styl</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3E8BA2C4-22B2-4818-8A5B-A968221414C4}" type="datetimeFigureOut">
              <a:rPr lang="pl-PL" smtClean="0"/>
              <a:t>27.07.2022</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1609101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3E8BA2C4-22B2-4818-8A5B-A968221414C4}" type="datetimeFigureOut">
              <a:rPr lang="pl-PL" smtClean="0"/>
              <a:t>27.07.2022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38648021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pl-PL"/>
              <a:t>Kliknij, aby edytować styl</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3E8BA2C4-22B2-4818-8A5B-A968221414C4}" type="datetimeFigureOut">
              <a:rPr lang="pl-PL" smtClean="0"/>
              <a:t>27.07.2022</a:t>
            </a:fld>
            <a:endParaRPr lang="pl-PL"/>
          </a:p>
        </p:txBody>
      </p:sp>
      <p:sp>
        <p:nvSpPr>
          <p:cNvPr id="5" name="Footer Placeholder 4"/>
          <p:cNvSpPr>
            <a:spLocks noGrp="1"/>
          </p:cNvSpPr>
          <p:nvPr>
            <p:ph type="ftr" sz="quarter" idx="11"/>
          </p:nvPr>
        </p:nvSpPr>
        <p:spPr>
          <a:xfrm>
            <a:off x="685800" y="381000"/>
            <a:ext cx="6991492" cy="365125"/>
          </a:xfrm>
        </p:spPr>
        <p:txBody>
          <a:bodyPr/>
          <a:lstStyle/>
          <a:p>
            <a:endParaRPr lang="pl-PL"/>
          </a:p>
        </p:txBody>
      </p:sp>
      <p:sp>
        <p:nvSpPr>
          <p:cNvPr id="6" name="Slide Number Placeholder 5"/>
          <p:cNvSpPr>
            <a:spLocks noGrp="1"/>
          </p:cNvSpPr>
          <p:nvPr>
            <p:ph type="sldNum" sz="quarter" idx="12"/>
          </p:nvPr>
        </p:nvSpPr>
        <p:spPr>
          <a:xfrm>
            <a:off x="10862452" y="381000"/>
            <a:ext cx="643748" cy="365125"/>
          </a:xfrm>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42751231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3E8BA2C4-22B2-4818-8A5B-A968221414C4}" type="datetimeFigureOut">
              <a:rPr lang="pl-PL" smtClean="0"/>
              <a:t>27.07.2022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712521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pl-PL"/>
              <a:t>Kliknij, aby edytować styl</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3E8BA2C4-22B2-4818-8A5B-A968221414C4}" type="datetimeFigureOut">
              <a:rPr lang="pl-PL" smtClean="0"/>
              <a:t>27.07.2022</a:t>
            </a:fld>
            <a:endParaRPr lang="pl-PL"/>
          </a:p>
        </p:txBody>
      </p:sp>
      <p:sp>
        <p:nvSpPr>
          <p:cNvPr id="5" name="Footer Placeholder 4"/>
          <p:cNvSpPr>
            <a:spLocks noGrp="1"/>
          </p:cNvSpPr>
          <p:nvPr>
            <p:ph type="ftr" sz="quarter" idx="11"/>
          </p:nvPr>
        </p:nvSpPr>
        <p:spPr>
          <a:xfrm>
            <a:off x="685800" y="381001"/>
            <a:ext cx="6991492" cy="364065"/>
          </a:xfrm>
        </p:spPr>
        <p:txBody>
          <a:bodyPr/>
          <a:lstStyle/>
          <a:p>
            <a:endParaRPr lang="pl-PL"/>
          </a:p>
        </p:txBody>
      </p:sp>
      <p:sp>
        <p:nvSpPr>
          <p:cNvPr id="6" name="Slide Number Placeholder 5"/>
          <p:cNvSpPr>
            <a:spLocks noGrp="1"/>
          </p:cNvSpPr>
          <p:nvPr>
            <p:ph type="sldNum" sz="quarter" idx="12"/>
          </p:nvPr>
        </p:nvSpPr>
        <p:spPr>
          <a:xfrm>
            <a:off x="10862452" y="381000"/>
            <a:ext cx="643748" cy="365125"/>
          </a:xfrm>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36137094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3E8BA2C4-22B2-4818-8A5B-A968221414C4}" type="datetimeFigureOut">
              <a:rPr lang="pl-PL" smtClean="0"/>
              <a:t>27.07.2022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24244781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pl-PL"/>
              <a:t>Kliknij, aby edytować styl</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685800" y="3132666"/>
            <a:ext cx="5311775" cy="3086019"/>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172200" y="3132666"/>
            <a:ext cx="5334000" cy="3086019"/>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3E8BA2C4-22B2-4818-8A5B-A968221414C4}" type="datetimeFigureOut">
              <a:rPr lang="pl-PL" smtClean="0"/>
              <a:t>27.07.2022</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24047581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3E8BA2C4-22B2-4818-8A5B-A968221414C4}" type="datetimeFigureOut">
              <a:rPr lang="pl-PL" smtClean="0"/>
              <a:t>27.07.2022</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29973189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8BA2C4-22B2-4818-8A5B-A968221414C4}" type="datetimeFigureOut">
              <a:rPr lang="pl-PL" smtClean="0"/>
              <a:t>27.07.2022</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11350080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pl-PL"/>
              <a:t>Kliknij, aby edytować styl</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3E8BA2C4-22B2-4818-8A5B-A968221414C4}" type="datetimeFigureOut">
              <a:rPr lang="pl-PL" smtClean="0"/>
              <a:t>27.07.2022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4094547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3E8BA2C4-22B2-4818-8A5B-A968221414C4}" type="datetimeFigureOut">
              <a:rPr lang="pl-PL" smtClean="0"/>
              <a:t>27.07.2022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6891399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E8BA2C4-22B2-4818-8A5B-A968221414C4}" type="datetimeFigureOut">
              <a:rPr lang="pl-PL" smtClean="0"/>
              <a:t>27.07.2022</a:t>
            </a:fld>
            <a:endParaRPr lang="pl-PL"/>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FBE43D9-3E99-41FD-81F9-AA26877383D7}" type="slidenum">
              <a:rPr lang="pl-PL" smtClean="0"/>
              <a:t>‹#›</a:t>
            </a:fld>
            <a:endParaRPr lang="pl-PL"/>
          </a:p>
        </p:txBody>
      </p:sp>
    </p:spTree>
    <p:extLst>
      <p:ext uri="{BB962C8B-B14F-4D97-AF65-F5344CB8AC3E}">
        <p14:creationId xmlns:p14="http://schemas.microsoft.com/office/powerpoint/2010/main" val="3645345355"/>
      </p:ext>
    </p:extLst>
  </p:cSld>
  <p:clrMap bg1="dk1" tx1="lt1" bg2="dk2" tx2="lt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 id="2147484311" r:id="rId12"/>
    <p:sldLayoutId id="2147484312" r:id="rId13"/>
    <p:sldLayoutId id="2147484313" r:id="rId14"/>
    <p:sldLayoutId id="2147484314" r:id="rId15"/>
    <p:sldLayoutId id="2147484315" r:id="rId16"/>
    <p:sldLayoutId id="2147484316" r:id="rId17"/>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a:extLst>
              <a:ext uri="{FF2B5EF4-FFF2-40B4-BE49-F238E27FC236}">
                <a16:creationId xmlns:a16="http://schemas.microsoft.com/office/drawing/2014/main" id="{0180825C-0430-4FAC-A625-649348A599C0}"/>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pic>
        <p:nvPicPr>
          <p:cNvPr id="8" name="Picture 2" descr="C:\Users\ppp\Desktop\zgk zdjecia\slide1.jpg">
            <a:extLst>
              <a:ext uri="{FF2B5EF4-FFF2-40B4-BE49-F238E27FC236}">
                <a16:creationId xmlns:a16="http://schemas.microsoft.com/office/drawing/2014/main" id="{AD116EF8-A2DA-4CE3-B897-8216468DA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9164" y="2072058"/>
            <a:ext cx="4862947" cy="2625991"/>
          </a:xfrm>
          <a:prstGeom prst="rect">
            <a:avLst/>
          </a:prstGeom>
          <a:noFill/>
          <a:ln cmpd="thickThin">
            <a:solidFill>
              <a:schemeClr val="tx1">
                <a:lumMod val="65000"/>
                <a:lumOff val="35000"/>
                <a:alpha val="60000"/>
              </a:schemeClr>
            </a:solidFill>
          </a:ln>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id="{1959CDC4-94C6-4DB5-8ABE-06764ABA90C3}"/>
              </a:ext>
            </a:extLst>
          </p:cNvPr>
          <p:cNvSpPr/>
          <p:nvPr/>
        </p:nvSpPr>
        <p:spPr>
          <a:xfrm>
            <a:off x="3144884" y="417444"/>
            <a:ext cx="6096000" cy="1077218"/>
          </a:xfrm>
          <a:prstGeom prst="rect">
            <a:avLst/>
          </a:prstGeom>
        </p:spPr>
        <p:txBody>
          <a:bodyPr>
            <a:spAutoFit/>
          </a:bodyPr>
          <a:lstStyle/>
          <a:p>
            <a:pPr algn="ctr"/>
            <a:r>
              <a:rPr lang="pl-PL" sz="3200" b="1" dirty="0">
                <a:solidFill>
                  <a:schemeClr val="tx2"/>
                </a:solidFill>
                <a:effectLst>
                  <a:outerShdw blurRad="38100" dist="38100" dir="2700000" algn="tl">
                    <a:srgbClr val="000000">
                      <a:alpha val="43137"/>
                    </a:srgbClr>
                  </a:outerShdw>
                </a:effectLst>
              </a:rPr>
              <a:t>Zakład Gospodarki Komunalnej </a:t>
            </a:r>
            <a:br>
              <a:rPr lang="pl-PL" sz="3200" b="1" dirty="0">
                <a:solidFill>
                  <a:schemeClr val="tx2"/>
                </a:solidFill>
                <a:effectLst>
                  <a:outerShdw blurRad="38100" dist="38100" dir="2700000" algn="tl">
                    <a:srgbClr val="000000">
                      <a:alpha val="43137"/>
                    </a:srgbClr>
                  </a:outerShdw>
                </a:effectLst>
              </a:rPr>
            </a:br>
            <a:r>
              <a:rPr lang="pl-PL" sz="3200" b="1" dirty="0">
                <a:solidFill>
                  <a:schemeClr val="tx2"/>
                </a:solidFill>
                <a:effectLst>
                  <a:outerShdw blurRad="38100" dist="38100" dir="2700000" algn="tl">
                    <a:srgbClr val="000000">
                      <a:alpha val="43137"/>
                    </a:srgbClr>
                  </a:outerShdw>
                </a:effectLst>
              </a:rPr>
              <a:t>Sępólno Krajeńskie Sp. z o.o.</a:t>
            </a:r>
            <a:endParaRPr lang="pl-PL" sz="3200" dirty="0"/>
          </a:p>
        </p:txBody>
      </p:sp>
      <p:cxnSp>
        <p:nvCxnSpPr>
          <p:cNvPr id="9" name="Łącznik prosty 8">
            <a:extLst>
              <a:ext uri="{FF2B5EF4-FFF2-40B4-BE49-F238E27FC236}">
                <a16:creationId xmlns:a16="http://schemas.microsoft.com/office/drawing/2014/main" id="{9FF4333F-2A01-4A73-83A0-B0A330553EE3}"/>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Łącznik prosty 9">
            <a:extLst>
              <a:ext uri="{FF2B5EF4-FFF2-40B4-BE49-F238E27FC236}">
                <a16:creationId xmlns:a16="http://schemas.microsoft.com/office/drawing/2014/main" id="{64BB0FF7-3623-4985-916C-4C1AFCC026FD}"/>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1" name="Obraz 10">
            <a:extLst>
              <a:ext uri="{FF2B5EF4-FFF2-40B4-BE49-F238E27FC236}">
                <a16:creationId xmlns:a16="http://schemas.microsoft.com/office/drawing/2014/main" id="{4959AFBD-01B8-46CD-BF35-8DE3CF84C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Tree>
    <p:extLst>
      <p:ext uri="{BB962C8B-B14F-4D97-AF65-F5344CB8AC3E}">
        <p14:creationId xmlns:p14="http://schemas.microsoft.com/office/powerpoint/2010/main" val="20972422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115797" y="89048"/>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sp>
        <p:nvSpPr>
          <p:cNvPr id="2" name="pole tekstowe 1">
            <a:extLst>
              <a:ext uri="{FF2B5EF4-FFF2-40B4-BE49-F238E27FC236}">
                <a16:creationId xmlns:a16="http://schemas.microsoft.com/office/drawing/2014/main" id="{01E8B0AF-4634-42DE-BE88-5B72C4F5454C}"/>
              </a:ext>
            </a:extLst>
          </p:cNvPr>
          <p:cNvSpPr txBox="1"/>
          <p:nvPr/>
        </p:nvSpPr>
        <p:spPr>
          <a:xfrm>
            <a:off x="935841" y="1002893"/>
            <a:ext cx="10074969" cy="3416320"/>
          </a:xfrm>
          <a:prstGeom prst="rect">
            <a:avLst/>
          </a:prstGeom>
          <a:noFill/>
        </p:spPr>
        <p:txBody>
          <a:bodyPr wrap="square" rtlCol="0">
            <a:spAutoFit/>
          </a:bodyPr>
          <a:lstStyle/>
          <a:p>
            <a:pPr lvl="0">
              <a:spcAft>
                <a:spcPts val="0"/>
              </a:spcAft>
              <a:tabLst>
                <a:tab pos="457200" algn="l"/>
              </a:tabLst>
            </a:pPr>
            <a:r>
              <a:rPr lang="pl-PL" b="1" i="1" dirty="0">
                <a:ea typeface="Times New Roman" panose="02020603050405020304" pitchFamily="18" charset="0"/>
              </a:rPr>
              <a:t>II.  Sytuacja w branży i gospodarce</a:t>
            </a:r>
            <a:endParaRPr lang="pl-PL" dirty="0">
              <a:ea typeface="Times New Roman" panose="02020603050405020304" pitchFamily="18" charset="0"/>
            </a:endParaRPr>
          </a:p>
          <a:p>
            <a:pPr marL="274320" indent="-274320">
              <a:spcAft>
                <a:spcPts val="0"/>
              </a:spcAft>
              <a:tabLst>
                <a:tab pos="274320" algn="l"/>
                <a:tab pos="449580" algn="l"/>
              </a:tabLst>
            </a:pPr>
            <a:r>
              <a:rPr lang="pl-PL" b="1" kern="0" dirty="0"/>
              <a:t> </a:t>
            </a:r>
            <a:endParaRPr lang="pl-PL" b="1" i="1" kern="0" dirty="0"/>
          </a:p>
          <a:p>
            <a:pPr marL="274320" indent="450215" algn="just">
              <a:tabLst>
                <a:tab pos="274320" algn="l"/>
                <a:tab pos="449580" algn="l"/>
              </a:tabLst>
            </a:pPr>
            <a:r>
              <a:rPr lang="pl-PL" kern="0" dirty="0"/>
              <a:t>Spółka jest przedsiębiorstwem lokalnym działającym na terenie jednej gminy w zakresie świadczenia usług dostawy wody, energii cieplnej, przesyłu i oczyszczania ścieków oraz wywozu nieczystości na rzecz mieszkańców gminy. W branżach tych na terenie działalności Spółki nie występuje konkurencja - występują warunki monopolu naturalnego. Uwarunkowania wywierające decydujący wpływ na działalność Spółki to ilość odbiorców podłączonych do sieci wodociągowej, kanalizacyjnej, ciepłowniczej oraz warunki atmosferyczne. Powyższe uzależnione jest od możliwości inwestycyjnych Spółki lub Gminy w zakresie rozbudowy sieci wodociągowej, kanalizacyjnej i ciepłowniczej oraz modernizacji istniejących źródeł produkcji wody i energii cieplnej. Pozostała działalność gospodarcza prowadzona jest na zasadach wolnorynkowych.</a:t>
            </a:r>
            <a:endParaRPr lang="pl-PL" b="1" i="1" kern="0" dirty="0"/>
          </a:p>
          <a:p>
            <a:pPr marL="274320" indent="450215" algn="just">
              <a:spcAft>
                <a:spcPts val="0"/>
              </a:spcAft>
              <a:tabLst>
                <a:tab pos="274320" algn="l"/>
                <a:tab pos="449580" algn="l"/>
              </a:tabLst>
            </a:pPr>
            <a:endParaRPr lang="pl-PL" dirty="0"/>
          </a:p>
        </p:txBody>
      </p:sp>
      <p:pic>
        <p:nvPicPr>
          <p:cNvPr id="9" name="Obraz 8">
            <a:extLst>
              <a:ext uri="{FF2B5EF4-FFF2-40B4-BE49-F238E27FC236}">
                <a16:creationId xmlns:a16="http://schemas.microsoft.com/office/drawing/2014/main" id="{DEE36254-2C1C-4E5B-8262-7D33E1C840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10" name="Prostokąt 9">
            <a:extLst>
              <a:ext uri="{FF2B5EF4-FFF2-40B4-BE49-F238E27FC236}">
                <a16:creationId xmlns:a16="http://schemas.microsoft.com/office/drawing/2014/main" id="{6EBD15E0-E355-7AED-AD6D-04E73CF0F2BA}"/>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35301703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0" y="69606"/>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sp>
        <p:nvSpPr>
          <p:cNvPr id="2" name="pole tekstowe 1">
            <a:extLst>
              <a:ext uri="{FF2B5EF4-FFF2-40B4-BE49-F238E27FC236}">
                <a16:creationId xmlns:a16="http://schemas.microsoft.com/office/drawing/2014/main" id="{01E8B0AF-4634-42DE-BE88-5B72C4F5454C}"/>
              </a:ext>
            </a:extLst>
          </p:cNvPr>
          <p:cNvSpPr txBox="1"/>
          <p:nvPr/>
        </p:nvSpPr>
        <p:spPr>
          <a:xfrm>
            <a:off x="935841" y="1002893"/>
            <a:ext cx="10074969" cy="3970318"/>
          </a:xfrm>
          <a:prstGeom prst="rect">
            <a:avLst/>
          </a:prstGeom>
          <a:noFill/>
        </p:spPr>
        <p:txBody>
          <a:bodyPr wrap="square" rtlCol="0">
            <a:spAutoFit/>
          </a:bodyPr>
          <a:lstStyle/>
          <a:p>
            <a:pPr lvl="0">
              <a:spcAft>
                <a:spcPts val="0"/>
              </a:spcAft>
              <a:tabLst>
                <a:tab pos="457200" algn="l"/>
              </a:tabLst>
            </a:pPr>
            <a:r>
              <a:rPr lang="pl-PL" b="1" i="1" dirty="0">
                <a:ea typeface="Times New Roman" panose="02020603050405020304" pitchFamily="18" charset="0"/>
              </a:rPr>
              <a:t>III.  Produkcja, sprzedaż</a:t>
            </a:r>
            <a:endParaRPr lang="pl-PL" dirty="0">
              <a:ea typeface="Times New Roman" panose="02020603050405020304" pitchFamily="18" charset="0"/>
            </a:endParaRPr>
          </a:p>
          <a:p>
            <a:pPr>
              <a:spcAft>
                <a:spcPts val="0"/>
              </a:spcAft>
            </a:pPr>
            <a:r>
              <a:rPr lang="pl-PL" dirty="0">
                <a:ea typeface="Times New Roman" panose="02020603050405020304" pitchFamily="18" charset="0"/>
              </a:rPr>
              <a:t> </a:t>
            </a:r>
          </a:p>
          <a:p>
            <a:pPr indent="228600">
              <a:spcAft>
                <a:spcPts val="0"/>
              </a:spcAft>
            </a:pPr>
            <a:r>
              <a:rPr lang="pl-PL" dirty="0">
                <a:ea typeface="Times New Roman" panose="02020603050405020304" pitchFamily="18" charset="0"/>
              </a:rPr>
              <a:t>W omawianym okresie  Spółka stosowała następujące ceny:</a:t>
            </a:r>
          </a:p>
          <a:p>
            <a:pPr marL="342900" lvl="0" indent="-342900">
              <a:spcAft>
                <a:spcPts val="0"/>
              </a:spcAft>
              <a:buFont typeface="+mj-lt"/>
              <a:buAutoNum type="alphaLcParenR"/>
              <a:tabLst>
                <a:tab pos="457200" algn="l"/>
              </a:tabLst>
            </a:pPr>
            <a:r>
              <a:rPr lang="pl-PL" dirty="0">
                <a:ea typeface="Times New Roman" panose="02020603050405020304" pitchFamily="18" charset="0"/>
              </a:rPr>
              <a:t>urzędowe :</a:t>
            </a:r>
          </a:p>
          <a:p>
            <a:pPr marL="742950" lvl="1" indent="-285750" algn="just">
              <a:spcAft>
                <a:spcPts val="0"/>
              </a:spcAft>
              <a:buFont typeface="Symbol" panose="05050102010706020507" pitchFamily="18" charset="2"/>
              <a:buChar char=""/>
              <a:tabLst>
                <a:tab pos="914400" algn="l"/>
              </a:tabLst>
            </a:pPr>
            <a:r>
              <a:rPr lang="pl-PL" dirty="0">
                <a:ea typeface="Times New Roman" panose="02020603050405020304" pitchFamily="18" charset="0"/>
              </a:rPr>
              <a:t>ustalane przez organy rządowe – usługi badania i przeglądów technicznych pojazdów mechanicznych,</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zatwierdzonych przez Burmistrza Sępolna Kraj. - stawki czynszu regulowanego za lokale mieszkalne, stawki opłat za lokale użytkowe,</a:t>
            </a:r>
          </a:p>
          <a:p>
            <a:pPr marL="342900" lvl="0" indent="-342900" algn="just">
              <a:spcAft>
                <a:spcPts val="0"/>
              </a:spcAft>
              <a:buFont typeface="+mj-lt"/>
              <a:buAutoNum type="alphaLcParenR"/>
              <a:tabLst>
                <a:tab pos="457200" algn="l"/>
              </a:tabLst>
            </a:pPr>
            <a:r>
              <a:rPr lang="pl-PL" dirty="0">
                <a:ea typeface="Times New Roman" panose="02020603050405020304" pitchFamily="18" charset="0"/>
              </a:rPr>
              <a:t>regulowane – ceny dostawy energii cieplnej stosowane były zgodnie z taryfą zatwierdzoną przez Urząd Regulacji Energetyki, ceny wody i ścieków stosowane były zgodnie z taryfą zatwierdzoną przez Państwowe Gospodarstwo Wodne Wody Polskie </a:t>
            </a:r>
          </a:p>
          <a:p>
            <a:pPr marL="342900" lvl="0" indent="-342900" algn="just">
              <a:spcAft>
                <a:spcPts val="0"/>
              </a:spcAft>
              <a:buFont typeface="+mj-lt"/>
              <a:buAutoNum type="alphaLcParenR"/>
              <a:tabLst>
                <a:tab pos="457200" algn="l"/>
              </a:tabLst>
            </a:pPr>
            <a:r>
              <a:rPr lang="pl-PL" dirty="0">
                <a:ea typeface="Times New Roman" panose="02020603050405020304" pitchFamily="18" charset="0"/>
              </a:rPr>
              <a:t>ceny na pozostałe usługi i produkty ustalane były na podstawie kalkulacji z uwzględnieniem poziomu cen obowiązujących na terenie działania Spółki</a:t>
            </a:r>
          </a:p>
          <a:p>
            <a:endParaRPr lang="pl-PL" dirty="0"/>
          </a:p>
        </p:txBody>
      </p:sp>
      <p:pic>
        <p:nvPicPr>
          <p:cNvPr id="9" name="Obraz 8">
            <a:extLst>
              <a:ext uri="{FF2B5EF4-FFF2-40B4-BE49-F238E27FC236}">
                <a16:creationId xmlns:a16="http://schemas.microsoft.com/office/drawing/2014/main" id="{57D3E649-FC53-40B9-BBFC-3901215BFD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10" name="Prostokąt 9">
            <a:extLst>
              <a:ext uri="{FF2B5EF4-FFF2-40B4-BE49-F238E27FC236}">
                <a16:creationId xmlns:a16="http://schemas.microsoft.com/office/drawing/2014/main" id="{A5AA3731-2BB8-406C-CC99-87676227E449}"/>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34354451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141924" y="67257"/>
            <a:ext cx="12423594" cy="646331"/>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a:p>
            <a:endParaRPr lang="pl-PL" b="1" dirty="0">
              <a:ln w="0"/>
              <a:solidFill>
                <a:schemeClr val="accent2">
                  <a:lumMod val="75000"/>
                </a:schemeClr>
              </a:solidFill>
              <a:effectLst>
                <a:outerShdw blurRad="38100" dist="25400" dir="5400000" algn="ctr" rotWithShape="0">
                  <a:srgbClr val="6E747A">
                    <a:alpha val="43000"/>
                  </a:srgbClr>
                </a:outerShdw>
              </a:effectLst>
            </a:endParaRPr>
          </a:p>
        </p:txBody>
      </p:sp>
      <p:pic>
        <p:nvPicPr>
          <p:cNvPr id="10" name="Obraz 9">
            <a:extLst>
              <a:ext uri="{FF2B5EF4-FFF2-40B4-BE49-F238E27FC236}">
                <a16:creationId xmlns:a16="http://schemas.microsoft.com/office/drawing/2014/main" id="{AAC4D1D6-07F6-491A-B3C4-18350E25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graphicFrame>
        <p:nvGraphicFramePr>
          <p:cNvPr id="9" name="Tabela 8">
            <a:extLst>
              <a:ext uri="{FF2B5EF4-FFF2-40B4-BE49-F238E27FC236}">
                <a16:creationId xmlns:a16="http://schemas.microsoft.com/office/drawing/2014/main" id="{BB7D1B08-3EF4-47E3-AE24-CB01D89C7A86}"/>
              </a:ext>
            </a:extLst>
          </p:cNvPr>
          <p:cNvGraphicFramePr>
            <a:graphicFrameLocks noGrp="1"/>
          </p:cNvGraphicFramePr>
          <p:nvPr>
            <p:extLst>
              <p:ext uri="{D42A27DB-BD31-4B8C-83A1-F6EECF244321}">
                <p14:modId xmlns:p14="http://schemas.microsoft.com/office/powerpoint/2010/main" val="2030163689"/>
              </p:ext>
            </p:extLst>
          </p:nvPr>
        </p:nvGraphicFramePr>
        <p:xfrm>
          <a:off x="861764" y="661737"/>
          <a:ext cx="9653085" cy="3744431"/>
        </p:xfrm>
        <a:graphic>
          <a:graphicData uri="http://schemas.openxmlformats.org/drawingml/2006/table">
            <a:tbl>
              <a:tblPr firstRow="1" firstCol="1" bandRow="1" bandCol="1">
                <a:tableStyleId>{5C22544A-7EE6-4342-B048-85BDC9FD1C3A}</a:tableStyleId>
              </a:tblPr>
              <a:tblGrid>
                <a:gridCol w="4131973">
                  <a:extLst>
                    <a:ext uri="{9D8B030D-6E8A-4147-A177-3AD203B41FA5}">
                      <a16:colId xmlns:a16="http://schemas.microsoft.com/office/drawing/2014/main" val="20000"/>
                    </a:ext>
                  </a:extLst>
                </a:gridCol>
                <a:gridCol w="1665436">
                  <a:extLst>
                    <a:ext uri="{9D8B030D-6E8A-4147-A177-3AD203B41FA5}">
                      <a16:colId xmlns:a16="http://schemas.microsoft.com/office/drawing/2014/main" val="20001"/>
                    </a:ext>
                  </a:extLst>
                </a:gridCol>
                <a:gridCol w="1907452">
                  <a:extLst>
                    <a:ext uri="{9D8B030D-6E8A-4147-A177-3AD203B41FA5}">
                      <a16:colId xmlns:a16="http://schemas.microsoft.com/office/drawing/2014/main" val="20002"/>
                    </a:ext>
                  </a:extLst>
                </a:gridCol>
                <a:gridCol w="1948224">
                  <a:extLst>
                    <a:ext uri="{9D8B030D-6E8A-4147-A177-3AD203B41FA5}">
                      <a16:colId xmlns:a16="http://schemas.microsoft.com/office/drawing/2014/main" val="20003"/>
                    </a:ext>
                  </a:extLst>
                </a:gridCol>
              </a:tblGrid>
              <a:tr h="254269">
                <a:tc>
                  <a:txBody>
                    <a:bodyPr/>
                    <a:lstStyle/>
                    <a:p>
                      <a:pPr algn="ctr">
                        <a:spcAft>
                          <a:spcPts val="0"/>
                        </a:spcAft>
                      </a:pPr>
                      <a:r>
                        <a:rPr lang="pl-PL" sz="1200" dirty="0">
                          <a:effectLst/>
                        </a:rPr>
                        <a:t>W y s z c z e g ó l n i e n i e</a:t>
                      </a:r>
                      <a:endParaRPr lang="pl-PL" sz="100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L="548640" indent="-548640" algn="ctr">
                        <a:spcAft>
                          <a:spcPts val="0"/>
                        </a:spcAft>
                        <a:tabLst>
                          <a:tab pos="548640" algn="l"/>
                          <a:tab pos="449580" algn="l"/>
                        </a:tabLst>
                      </a:pPr>
                      <a:r>
                        <a:rPr lang="pl-PL" sz="1200" b="1" i="0" dirty="0">
                          <a:effectLst/>
                          <a:latin typeface="+mn-lt"/>
                        </a:rPr>
                        <a:t>J.m.</a:t>
                      </a:r>
                      <a:endParaRPr lang="pl-PL" sz="1200" b="1" i="1" dirty="0">
                        <a:effectLst/>
                        <a:latin typeface="Times New Roman" panose="02020603050405020304" pitchFamily="18" charset="0"/>
                      </a:endParaRPr>
                    </a:p>
                  </a:txBody>
                  <a:tcPr marL="44451" marR="44451" marT="0" marB="0"/>
                </a:tc>
                <a:tc>
                  <a:txBody>
                    <a:bodyPr/>
                    <a:lstStyle/>
                    <a:p>
                      <a:pPr algn="ctr">
                        <a:spcAft>
                          <a:spcPts val="0"/>
                        </a:spcAft>
                      </a:pPr>
                      <a:r>
                        <a:rPr lang="pl-PL" sz="1200" dirty="0">
                          <a:effectLst/>
                          <a:latin typeface="+mn-lt"/>
                          <a:ea typeface="Times New Roman" panose="02020603050405020304" pitchFamily="18" charset="0"/>
                        </a:rPr>
                        <a:t>31.12.2021</a:t>
                      </a:r>
                    </a:p>
                  </a:txBody>
                  <a:tcPr marL="44451" marR="44451" marT="0" marB="0"/>
                </a:tc>
                <a:tc>
                  <a:txBody>
                    <a:bodyPr/>
                    <a:lstStyle/>
                    <a:p>
                      <a:pPr algn="ctr">
                        <a:spcAft>
                          <a:spcPts val="0"/>
                        </a:spcAft>
                      </a:pPr>
                      <a:r>
                        <a:rPr lang="pl-PL" sz="1200" dirty="0">
                          <a:effectLst/>
                        </a:rPr>
                        <a:t>30.06.2022</a:t>
                      </a:r>
                      <a:endParaRPr lang="pl-PL" sz="1000" dirty="0">
                        <a:effectLst/>
                        <a:latin typeface="Times New Roman" panose="02020603050405020304" pitchFamily="18" charset="0"/>
                        <a:ea typeface="Times New Roman" panose="02020603050405020304" pitchFamily="18" charset="0"/>
                      </a:endParaRPr>
                    </a:p>
                  </a:txBody>
                  <a:tcPr marL="44451" marR="44451" marT="0" marB="0"/>
                </a:tc>
                <a:extLst>
                  <a:ext uri="{0D108BD9-81ED-4DB2-BD59-A6C34878D82A}">
                    <a16:rowId xmlns:a16="http://schemas.microsoft.com/office/drawing/2014/main" val="10000"/>
                  </a:ext>
                </a:extLst>
              </a:tr>
              <a:tr h="206140">
                <a:tc>
                  <a:txBody>
                    <a:bodyPr/>
                    <a:lstStyle/>
                    <a:p>
                      <a:pPr algn="ctr">
                        <a:spcAft>
                          <a:spcPts val="0"/>
                        </a:spcAft>
                      </a:pPr>
                      <a:r>
                        <a:rPr lang="pl-PL" sz="1000" dirty="0">
                          <a:effectLst/>
                          <a:latin typeface="Times New Roman" panose="02020603050405020304" pitchFamily="18" charset="0"/>
                          <a:ea typeface="Times New Roman" panose="02020603050405020304" pitchFamily="18" charset="0"/>
                        </a:rPr>
                        <a:t>1.</a:t>
                      </a: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L="548640" indent="-548640" algn="ctr">
                        <a:spcAft>
                          <a:spcPts val="0"/>
                        </a:spcAft>
                        <a:tabLst>
                          <a:tab pos="548640" algn="l"/>
                          <a:tab pos="449580" algn="l"/>
                        </a:tabLst>
                      </a:pPr>
                      <a:r>
                        <a:rPr lang="pl-PL" sz="1200" dirty="0">
                          <a:effectLst/>
                          <a:latin typeface="+mn-lt"/>
                        </a:rPr>
                        <a:t>2.</a:t>
                      </a:r>
                      <a:endParaRPr lang="pl-PL" sz="1200" b="1" i="1" dirty="0">
                        <a:effectLst/>
                        <a:latin typeface="+mn-lt"/>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algn="ctr">
                        <a:spcAft>
                          <a:spcPts val="0"/>
                        </a:spcAft>
                      </a:pPr>
                      <a:r>
                        <a:rPr lang="pl-PL" sz="1200" dirty="0">
                          <a:effectLst/>
                          <a:latin typeface="+mn-lt"/>
                        </a:rPr>
                        <a:t>3.</a:t>
                      </a:r>
                      <a:endParaRPr lang="pl-PL" sz="1200" dirty="0">
                        <a:effectLst/>
                        <a:latin typeface="+mn-lt"/>
                        <a:ea typeface="Times New Roman" panose="02020603050405020304" pitchFamily="18" charset="0"/>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548640" indent="-548640" algn="ctr">
                        <a:spcAft>
                          <a:spcPts val="0"/>
                        </a:spcAft>
                        <a:tabLst>
                          <a:tab pos="548640" algn="l"/>
                          <a:tab pos="449580" algn="l"/>
                        </a:tabLst>
                      </a:pPr>
                      <a:r>
                        <a:rPr lang="pl-PL" sz="1200" dirty="0">
                          <a:effectLst/>
                          <a:latin typeface="+mn-lt"/>
                        </a:rPr>
                        <a:t>4.</a:t>
                      </a:r>
                      <a:endParaRPr lang="pl-PL" sz="1200" b="1" i="1" dirty="0">
                        <a:effectLst/>
                        <a:latin typeface="+mn-lt"/>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1"/>
                  </a:ext>
                </a:extLst>
              </a:tr>
              <a:tr h="206140">
                <a:tc>
                  <a:txBody>
                    <a:bodyPr/>
                    <a:lstStyle/>
                    <a:p>
                      <a:pPr marL="0" lvl="0" indent="0" algn="l">
                        <a:spcAft>
                          <a:spcPts val="0"/>
                        </a:spcAft>
                        <a:buFont typeface="+mj-lt"/>
                        <a:buNone/>
                        <a:tabLst>
                          <a:tab pos="180340" algn="l"/>
                        </a:tabLst>
                      </a:pPr>
                      <a:r>
                        <a:rPr lang="pl-PL" sz="1000" baseline="0" dirty="0">
                          <a:effectLst/>
                        </a:rPr>
                        <a:t>    WYROBY I USŁUGI, w tym:</a:t>
                      </a:r>
                      <a:endParaRPr lang="pl-PL" sz="1000" baseline="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L="193040" marR="200025" indent="0" algn="ctr" defTabSz="914400" rtl="0" eaLnBrk="1" fontAlgn="auto" latinLnBrk="0" hangingPunct="1">
                        <a:lnSpc>
                          <a:spcPct val="100000"/>
                        </a:lnSpc>
                        <a:spcBef>
                          <a:spcPts val="0"/>
                        </a:spcBef>
                        <a:spcAft>
                          <a:spcPts val="0"/>
                        </a:spcAft>
                        <a:buClrTx/>
                        <a:buSzTx/>
                        <a:buFontTx/>
                        <a:buNone/>
                        <a:tabLst/>
                        <a:defRPr/>
                      </a:pPr>
                      <a:endParaRPr lang="pl-PL" sz="1200" dirty="0">
                        <a:effectLst/>
                        <a:latin typeface="+mn-lt"/>
                        <a:ea typeface="Times New Roman" panose="02020603050405020304" pitchFamily="18" charset="0"/>
                      </a:endParaRPr>
                    </a:p>
                    <a:p>
                      <a:pPr marL="193040"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3"/>
                  </a:ext>
                </a:extLst>
              </a:tr>
              <a:tr h="287291">
                <a:tc>
                  <a:txBody>
                    <a:bodyPr/>
                    <a:lstStyle/>
                    <a:p>
                      <a:pPr marL="0" lvl="0" indent="0" algn="l">
                        <a:spcAft>
                          <a:spcPts val="0"/>
                        </a:spcAft>
                        <a:buFont typeface="+mj-lt"/>
                        <a:buNone/>
                        <a:tabLst>
                          <a:tab pos="270510" algn="l"/>
                        </a:tabLst>
                      </a:pPr>
                      <a:r>
                        <a:rPr lang="pl-PL" sz="1000" baseline="0" dirty="0">
                          <a:effectLst/>
                          <a:latin typeface="+mn-lt"/>
                          <a:ea typeface="+mn-ea"/>
                        </a:rPr>
                        <a:t>        Wodociągi i kanalizacja</a:t>
                      </a:r>
                      <a:endParaRPr lang="pl-PL" sz="1000" baseline="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L="193040" marR="200025" algn="ctr">
                        <a:spcAft>
                          <a:spcPts val="0"/>
                        </a:spcAft>
                      </a:pPr>
                      <a:r>
                        <a:rPr lang="pl-PL" sz="1200" dirty="0">
                          <a:effectLst/>
                          <a:latin typeface="+mn-lt"/>
                          <a:ea typeface="Times New Roman" panose="02020603050405020304" pitchFamily="18" charset="0"/>
                        </a:rPr>
                        <a:t>tys.</a:t>
                      </a:r>
                      <a:r>
                        <a:rPr lang="pl-PL" sz="1200" baseline="0" dirty="0">
                          <a:effectLst/>
                          <a:latin typeface="+mn-lt"/>
                          <a:ea typeface="Times New Roman" panose="02020603050405020304" pitchFamily="18" charset="0"/>
                        </a:rPr>
                        <a:t> zł</a:t>
                      </a:r>
                    </a:p>
                    <a:p>
                      <a:pPr marL="193040"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Times New Roman" panose="02020603050405020304" pitchFamily="18" charset="0"/>
                        </a:rPr>
                        <a:t>6 906,7</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Times New Roman" panose="02020603050405020304" pitchFamily="18" charset="0"/>
                        </a:rPr>
                        <a:t>3 317,0</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4"/>
                  </a:ext>
                </a:extLst>
              </a:tr>
              <a:tr h="412280">
                <a:tc>
                  <a:txBody>
                    <a:bodyPr/>
                    <a:lstStyle/>
                    <a:p>
                      <a:pPr marL="231140" algn="l">
                        <a:spcAft>
                          <a:spcPts val="0"/>
                        </a:spcAft>
                      </a:pPr>
                      <a:r>
                        <a:rPr lang="pl-PL" sz="1000" baseline="0" dirty="0">
                          <a:effectLst/>
                          <a:latin typeface="+mn-lt"/>
                          <a:ea typeface="+mn-ea"/>
                        </a:rPr>
                        <a:t>Energetyka Cieplna</a:t>
                      </a:r>
                      <a:endParaRPr lang="pl-PL" sz="1000" baseline="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L="193040" marR="200025" indent="0" algn="ctr" defTabSz="914400" rtl="0" eaLnBrk="1" fontAlgn="auto" latinLnBrk="0" hangingPunct="1">
                        <a:lnSpc>
                          <a:spcPct val="100000"/>
                        </a:lnSpc>
                        <a:spcBef>
                          <a:spcPts val="0"/>
                        </a:spcBef>
                        <a:spcAft>
                          <a:spcPts val="0"/>
                        </a:spcAft>
                        <a:buClrTx/>
                        <a:buSzTx/>
                        <a:buFontTx/>
                        <a:buNone/>
                        <a:tabLst/>
                        <a:defRPr/>
                      </a:pPr>
                      <a:r>
                        <a:rPr lang="pl-PL" sz="1200" dirty="0">
                          <a:effectLst/>
                          <a:latin typeface="+mn-lt"/>
                          <a:ea typeface="Times New Roman" panose="02020603050405020304" pitchFamily="18" charset="0"/>
                        </a:rPr>
                        <a:t>tys.</a:t>
                      </a:r>
                      <a:r>
                        <a:rPr lang="pl-PL" sz="1200" baseline="0" dirty="0">
                          <a:effectLst/>
                          <a:latin typeface="+mn-lt"/>
                          <a:ea typeface="Times New Roman" panose="02020603050405020304" pitchFamily="18" charset="0"/>
                        </a:rPr>
                        <a:t> zł</a:t>
                      </a:r>
                      <a:endParaRPr lang="pl-PL" sz="1200" dirty="0">
                        <a:effectLst/>
                        <a:latin typeface="+mn-lt"/>
                        <a:ea typeface="Times New Roman" panose="02020603050405020304" pitchFamily="18" charset="0"/>
                      </a:endParaRPr>
                    </a:p>
                    <a:p>
                      <a:pPr marL="193040"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Times New Roman" panose="02020603050405020304" pitchFamily="18" charset="0"/>
                        </a:rPr>
                        <a:t>2 820,6</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Times New Roman" panose="02020603050405020304" pitchFamily="18" charset="0"/>
                        </a:rPr>
                        <a:t>1 581,4</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5"/>
                  </a:ext>
                </a:extLst>
              </a:tr>
              <a:tr h="412280">
                <a:tc>
                  <a:txBody>
                    <a:bodyPr/>
                    <a:lstStyle/>
                    <a:p>
                      <a:pPr marL="0" lvl="0" indent="0" algn="l">
                        <a:spcAft>
                          <a:spcPts val="0"/>
                        </a:spcAft>
                        <a:buFont typeface="+mj-lt"/>
                        <a:buNone/>
                        <a:tabLst>
                          <a:tab pos="270510" algn="l"/>
                        </a:tabLst>
                      </a:pPr>
                      <a:r>
                        <a:rPr lang="pl-PL" sz="1000" baseline="0" dirty="0">
                          <a:effectLst/>
                          <a:latin typeface="+mn-lt"/>
                          <a:ea typeface="+mn-ea"/>
                        </a:rPr>
                        <a:t>       Gospodarka Mieszkaniowa</a:t>
                      </a:r>
                      <a:endParaRPr lang="pl-PL" sz="1000" baseline="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L="193040" marR="200025" indent="0" algn="ctr" defTabSz="914400" rtl="0" eaLnBrk="1" fontAlgn="auto" latinLnBrk="0" hangingPunct="1">
                        <a:lnSpc>
                          <a:spcPct val="100000"/>
                        </a:lnSpc>
                        <a:spcBef>
                          <a:spcPts val="0"/>
                        </a:spcBef>
                        <a:spcAft>
                          <a:spcPts val="0"/>
                        </a:spcAft>
                        <a:buClrTx/>
                        <a:buSzTx/>
                        <a:buFontTx/>
                        <a:buNone/>
                        <a:tabLst/>
                        <a:defRPr/>
                      </a:pPr>
                      <a:r>
                        <a:rPr lang="pl-PL" sz="1200" dirty="0">
                          <a:effectLst/>
                          <a:latin typeface="+mn-lt"/>
                          <a:ea typeface="Times New Roman" panose="02020603050405020304" pitchFamily="18" charset="0"/>
                        </a:rPr>
                        <a:t>tys.</a:t>
                      </a:r>
                      <a:r>
                        <a:rPr lang="pl-PL" sz="1200" baseline="0" dirty="0">
                          <a:effectLst/>
                          <a:latin typeface="+mn-lt"/>
                          <a:ea typeface="Times New Roman" panose="02020603050405020304" pitchFamily="18" charset="0"/>
                        </a:rPr>
                        <a:t> zł</a:t>
                      </a:r>
                      <a:endParaRPr lang="pl-PL" sz="1200" dirty="0">
                        <a:effectLst/>
                        <a:latin typeface="+mn-lt"/>
                        <a:ea typeface="Times New Roman" panose="02020603050405020304" pitchFamily="18" charset="0"/>
                      </a:endParaRPr>
                    </a:p>
                    <a:p>
                      <a:pPr marL="193040"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Times New Roman" panose="02020603050405020304" pitchFamily="18" charset="0"/>
                        </a:rPr>
                        <a:t>1 178,2</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Times New Roman" panose="02020603050405020304" pitchFamily="18" charset="0"/>
                        </a:rPr>
                        <a:t>638,9</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6"/>
                  </a:ext>
                </a:extLst>
              </a:tr>
              <a:tr h="491102">
                <a:tc>
                  <a:txBody>
                    <a:bodyPr/>
                    <a:lstStyle/>
                    <a:p>
                      <a:pPr marL="342900" indent="-114300" algn="l">
                        <a:spcAft>
                          <a:spcPts val="0"/>
                        </a:spcAft>
                        <a:tabLst>
                          <a:tab pos="548640" algn="l"/>
                          <a:tab pos="342900" algn="l"/>
                        </a:tabLst>
                      </a:pPr>
                      <a:r>
                        <a:rPr lang="pl-PL" sz="1000" b="1" i="0" baseline="0" dirty="0">
                          <a:effectLst/>
                          <a:latin typeface="+mn-lt"/>
                        </a:rPr>
                        <a:t>Wydział Usług Handlowych</a:t>
                      </a:r>
                      <a:endParaRPr lang="pl-PL" sz="1000" b="1" i="1" baseline="0"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L="193040" marR="200025" indent="0" algn="ctr" defTabSz="914400" rtl="0" eaLnBrk="1" fontAlgn="auto" latinLnBrk="0" hangingPunct="1">
                        <a:lnSpc>
                          <a:spcPct val="100000"/>
                        </a:lnSpc>
                        <a:spcBef>
                          <a:spcPts val="0"/>
                        </a:spcBef>
                        <a:spcAft>
                          <a:spcPts val="0"/>
                        </a:spcAft>
                        <a:buClrTx/>
                        <a:buSzTx/>
                        <a:buFontTx/>
                        <a:buNone/>
                        <a:tabLst/>
                        <a:defRPr/>
                      </a:pPr>
                      <a:r>
                        <a:rPr lang="pl-PL" sz="1200" dirty="0">
                          <a:effectLst/>
                          <a:latin typeface="+mn-lt"/>
                          <a:ea typeface="Times New Roman" panose="02020603050405020304" pitchFamily="18" charset="0"/>
                        </a:rPr>
                        <a:t>tys.</a:t>
                      </a:r>
                      <a:r>
                        <a:rPr lang="pl-PL" sz="1200" baseline="0" dirty="0">
                          <a:effectLst/>
                          <a:latin typeface="+mn-lt"/>
                          <a:ea typeface="Times New Roman" panose="02020603050405020304" pitchFamily="18" charset="0"/>
                        </a:rPr>
                        <a:t> zł</a:t>
                      </a:r>
                      <a:endParaRPr lang="pl-PL" sz="1200" dirty="0">
                        <a:effectLst/>
                        <a:latin typeface="+mn-lt"/>
                        <a:ea typeface="Times New Roman" panose="02020603050405020304" pitchFamily="18" charset="0"/>
                      </a:endParaRPr>
                    </a:p>
                    <a:p>
                      <a:pPr marL="193040"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Times New Roman" panose="02020603050405020304" pitchFamily="18" charset="0"/>
                        </a:rPr>
                        <a:t>9 913,6</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Times New Roman" panose="02020603050405020304" pitchFamily="18" charset="0"/>
                        </a:rPr>
                        <a:t>6 435,8</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8"/>
                  </a:ext>
                </a:extLst>
              </a:tr>
              <a:tr h="412280">
                <a:tc>
                  <a:txBody>
                    <a:bodyPr/>
                    <a:lstStyle/>
                    <a:p>
                      <a:pPr marL="270510" indent="-548640" algn="l">
                        <a:spcAft>
                          <a:spcPts val="0"/>
                        </a:spcAft>
                        <a:tabLst>
                          <a:tab pos="548640" algn="l"/>
                          <a:tab pos="449580" algn="l"/>
                        </a:tabLst>
                      </a:pPr>
                      <a:r>
                        <a:rPr lang="pl-PL" sz="1000" baseline="0" dirty="0">
                          <a:effectLst/>
                        </a:rPr>
                        <a:t>            Ogółem przychody ze sprzedaży       </a:t>
                      </a:r>
                      <a:endParaRPr lang="pl-PL" sz="1000" b="1" i="1" baseline="0"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L="193040" marR="200025" indent="0" algn="ctr" defTabSz="914400" rtl="0" eaLnBrk="1" fontAlgn="auto" latinLnBrk="0" hangingPunct="1">
                        <a:lnSpc>
                          <a:spcPct val="100000"/>
                        </a:lnSpc>
                        <a:spcBef>
                          <a:spcPts val="0"/>
                        </a:spcBef>
                        <a:spcAft>
                          <a:spcPts val="0"/>
                        </a:spcAft>
                        <a:buClrTx/>
                        <a:buSzTx/>
                        <a:buFontTx/>
                        <a:buNone/>
                        <a:tabLst/>
                        <a:defRPr/>
                      </a:pPr>
                      <a:r>
                        <a:rPr lang="pl-PL" sz="1200" dirty="0">
                          <a:effectLst/>
                          <a:latin typeface="+mn-lt"/>
                          <a:ea typeface="Times New Roman" panose="02020603050405020304" pitchFamily="18" charset="0"/>
                        </a:rPr>
                        <a:t>tys.</a:t>
                      </a:r>
                      <a:r>
                        <a:rPr lang="pl-PL" sz="1200" baseline="0" dirty="0">
                          <a:effectLst/>
                          <a:latin typeface="+mn-lt"/>
                          <a:ea typeface="Times New Roman" panose="02020603050405020304" pitchFamily="18" charset="0"/>
                        </a:rPr>
                        <a:t> zł</a:t>
                      </a:r>
                      <a:endParaRPr lang="pl-PL" sz="1200" dirty="0">
                        <a:effectLst/>
                        <a:latin typeface="+mn-lt"/>
                        <a:ea typeface="Times New Roman" panose="02020603050405020304" pitchFamily="18" charset="0"/>
                      </a:endParaRPr>
                    </a:p>
                    <a:p>
                      <a:pPr marL="193040"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Times New Roman" panose="02020603050405020304" pitchFamily="18" charset="0"/>
                        </a:rPr>
                        <a:t>20 819,1</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Times New Roman" panose="02020603050405020304" pitchFamily="18" charset="0"/>
                        </a:rPr>
                        <a:t>11 973,1</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0"/>
                  </a:ext>
                </a:extLst>
              </a:tr>
              <a:tr h="412280">
                <a:tc>
                  <a:txBody>
                    <a:bodyPr/>
                    <a:lstStyle/>
                    <a:p>
                      <a:pPr marL="270510" indent="-180340" algn="l">
                        <a:spcAft>
                          <a:spcPts val="0"/>
                        </a:spcAft>
                        <a:tabLst>
                          <a:tab pos="548640" algn="l"/>
                          <a:tab pos="228600" algn="l"/>
                        </a:tabLst>
                      </a:pPr>
                      <a:r>
                        <a:rPr lang="pl-PL" sz="1000" b="1" i="1" baseline="0" dirty="0">
                          <a:effectLst/>
                          <a:latin typeface="Times New Roman" panose="02020603050405020304" pitchFamily="18" charset="0"/>
                        </a:rPr>
                        <a:t>       </a:t>
                      </a:r>
                      <a:r>
                        <a:rPr lang="pl-PL" sz="1000" b="1" i="0" baseline="0" dirty="0">
                          <a:effectLst/>
                          <a:latin typeface="Times New Roman" panose="02020603050405020304" pitchFamily="18" charset="0"/>
                        </a:rPr>
                        <a:t>Koszt  własny sprzedaży</a:t>
                      </a:r>
                      <a:endParaRPr lang="pl-PL" sz="1000" b="1" i="1" baseline="0"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L="193040" marR="200025" indent="0" algn="ctr" defTabSz="914400" rtl="0" eaLnBrk="1" fontAlgn="auto" latinLnBrk="0" hangingPunct="1">
                        <a:lnSpc>
                          <a:spcPct val="100000"/>
                        </a:lnSpc>
                        <a:spcBef>
                          <a:spcPts val="0"/>
                        </a:spcBef>
                        <a:spcAft>
                          <a:spcPts val="0"/>
                        </a:spcAft>
                        <a:buClrTx/>
                        <a:buSzTx/>
                        <a:buFontTx/>
                        <a:buNone/>
                        <a:tabLst/>
                        <a:defRPr/>
                      </a:pPr>
                      <a:r>
                        <a:rPr lang="pl-PL" sz="1200" dirty="0">
                          <a:effectLst/>
                          <a:latin typeface="+mn-lt"/>
                          <a:ea typeface="Times New Roman" panose="02020603050405020304" pitchFamily="18" charset="0"/>
                        </a:rPr>
                        <a:t>tys.</a:t>
                      </a:r>
                      <a:r>
                        <a:rPr lang="pl-PL" sz="1200" baseline="0" dirty="0">
                          <a:effectLst/>
                          <a:latin typeface="+mn-lt"/>
                          <a:ea typeface="Times New Roman" panose="02020603050405020304" pitchFamily="18" charset="0"/>
                        </a:rPr>
                        <a:t> zł</a:t>
                      </a:r>
                      <a:endParaRPr lang="pl-PL" sz="1200" dirty="0">
                        <a:effectLst/>
                        <a:latin typeface="+mn-lt"/>
                        <a:ea typeface="Times New Roman" panose="02020603050405020304" pitchFamily="18" charset="0"/>
                      </a:endParaRPr>
                    </a:p>
                    <a:p>
                      <a:pPr marL="193040"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Times New Roman" panose="02020603050405020304" pitchFamily="18" charset="0"/>
                        </a:rPr>
                        <a:t>21 369,5</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Times New Roman" panose="02020603050405020304" pitchFamily="18" charset="0"/>
                        </a:rPr>
                        <a:t>12 033,9</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1"/>
                  </a:ext>
                </a:extLst>
              </a:tr>
              <a:tr h="412280">
                <a:tc>
                  <a:txBody>
                    <a:bodyPr/>
                    <a:lstStyle/>
                    <a:p>
                      <a:pPr marL="270510" indent="-180340" algn="l">
                        <a:spcAft>
                          <a:spcPts val="0"/>
                        </a:spcAft>
                        <a:tabLst>
                          <a:tab pos="548640" algn="l"/>
                          <a:tab pos="228600" algn="l"/>
                        </a:tabLst>
                      </a:pPr>
                      <a:r>
                        <a:rPr lang="pl-PL" sz="1000" b="1" i="0" baseline="0" dirty="0">
                          <a:effectLst/>
                          <a:latin typeface="Times New Roman" panose="02020603050405020304" pitchFamily="18" charset="0"/>
                        </a:rPr>
                        <a:t>     (+)   ZYSK   (-)  STRATA    NA  SPRZEDAŻY</a:t>
                      </a: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L="193040" marR="200025" indent="0" algn="ctr" defTabSz="914400" rtl="0" eaLnBrk="1" fontAlgn="auto" latinLnBrk="0" hangingPunct="1">
                        <a:lnSpc>
                          <a:spcPct val="100000"/>
                        </a:lnSpc>
                        <a:spcBef>
                          <a:spcPts val="0"/>
                        </a:spcBef>
                        <a:spcAft>
                          <a:spcPts val="0"/>
                        </a:spcAft>
                        <a:buClrTx/>
                        <a:buSzTx/>
                        <a:buFontTx/>
                        <a:buNone/>
                        <a:tabLst/>
                        <a:defRPr/>
                      </a:pPr>
                      <a:r>
                        <a:rPr lang="pl-PL" sz="1200" dirty="0">
                          <a:effectLst/>
                          <a:latin typeface="+mn-lt"/>
                          <a:ea typeface="Times New Roman" panose="02020603050405020304" pitchFamily="18" charset="0"/>
                        </a:rPr>
                        <a:t>tys.</a:t>
                      </a:r>
                      <a:r>
                        <a:rPr lang="pl-PL" sz="1200" baseline="0" dirty="0">
                          <a:effectLst/>
                          <a:latin typeface="+mn-lt"/>
                          <a:ea typeface="Times New Roman" panose="02020603050405020304" pitchFamily="18" charset="0"/>
                        </a:rPr>
                        <a:t> zł</a:t>
                      </a:r>
                      <a:endParaRPr lang="pl-PL" sz="1200" dirty="0">
                        <a:effectLst/>
                        <a:latin typeface="+mn-lt"/>
                        <a:ea typeface="Times New Roman" panose="02020603050405020304" pitchFamily="18" charset="0"/>
                      </a:endParaRPr>
                    </a:p>
                    <a:p>
                      <a:pPr marL="193040"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b="1" dirty="0">
                          <a:effectLst/>
                          <a:latin typeface="+mn-lt"/>
                          <a:ea typeface="Times New Roman" panose="02020603050405020304" pitchFamily="18" charset="0"/>
                        </a:rPr>
                        <a:t>(-)  550,4</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b="1" dirty="0">
                          <a:effectLst/>
                          <a:latin typeface="+mn-lt"/>
                          <a:ea typeface="Times New Roman" panose="02020603050405020304" pitchFamily="18" charset="0"/>
                        </a:rPr>
                        <a:t>(-)  60,8</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2"/>
                  </a:ext>
                </a:extLst>
              </a:tr>
            </a:tbl>
          </a:graphicData>
        </a:graphic>
      </p:graphicFrame>
      <p:sp>
        <p:nvSpPr>
          <p:cNvPr id="11" name="Prostokąt 10">
            <a:extLst>
              <a:ext uri="{FF2B5EF4-FFF2-40B4-BE49-F238E27FC236}">
                <a16:creationId xmlns:a16="http://schemas.microsoft.com/office/drawing/2014/main" id="{1A0C3ACE-4E8E-500E-EA33-9AE443154575}"/>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3922012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115797" y="79281"/>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sp>
        <p:nvSpPr>
          <p:cNvPr id="2" name="pole tekstowe 1">
            <a:extLst>
              <a:ext uri="{FF2B5EF4-FFF2-40B4-BE49-F238E27FC236}">
                <a16:creationId xmlns:a16="http://schemas.microsoft.com/office/drawing/2014/main" id="{1B2CAD86-4BF3-4E9C-9B61-70D3F964E2BF}"/>
              </a:ext>
            </a:extLst>
          </p:cNvPr>
          <p:cNvSpPr txBox="1"/>
          <p:nvPr/>
        </p:nvSpPr>
        <p:spPr>
          <a:xfrm>
            <a:off x="577049" y="1133538"/>
            <a:ext cx="10968721" cy="2862322"/>
          </a:xfrm>
          <a:prstGeom prst="rect">
            <a:avLst/>
          </a:prstGeom>
          <a:noFill/>
        </p:spPr>
        <p:txBody>
          <a:bodyPr wrap="square" rtlCol="0">
            <a:spAutoFit/>
          </a:bodyPr>
          <a:lstStyle/>
          <a:p>
            <a:endParaRPr lang="pl-PL" dirty="0">
              <a:ea typeface="Times New Roman" panose="02020603050405020304" pitchFamily="18" charset="0"/>
            </a:endParaRPr>
          </a:p>
          <a:p>
            <a:endParaRPr lang="pl-PL" dirty="0">
              <a:ea typeface="Times New Roman" panose="02020603050405020304" pitchFamily="18" charset="0"/>
            </a:endParaRPr>
          </a:p>
          <a:p>
            <a:r>
              <a:rPr lang="pl-PL" dirty="0">
                <a:ea typeface="Times New Roman" panose="02020603050405020304" pitchFamily="18" charset="0"/>
              </a:rPr>
              <a:t>Przychody ze sprzedaży na poszczególnych wydziałach przedstawia tabela powyżej. </a:t>
            </a:r>
          </a:p>
          <a:p>
            <a:r>
              <a:rPr lang="pl-PL" dirty="0">
                <a:ea typeface="Times New Roman" panose="02020603050405020304" pitchFamily="18" charset="0"/>
              </a:rPr>
              <a:t>W roku 2021  ogółem przychody ze sprzedaży wynoszą 20 819 119,54 zł ,a koszt własny sprzedaży </a:t>
            </a:r>
            <a:br>
              <a:rPr lang="pl-PL" dirty="0">
                <a:ea typeface="Times New Roman" panose="02020603050405020304" pitchFamily="18" charset="0"/>
              </a:rPr>
            </a:br>
            <a:r>
              <a:rPr lang="pl-PL" dirty="0">
                <a:ea typeface="Times New Roman" panose="02020603050405020304" pitchFamily="18" charset="0"/>
              </a:rPr>
              <a:t>21 369 552,46  zł , co daje nam stratę na sprzedaż  550 432,92 zł.</a:t>
            </a:r>
          </a:p>
          <a:p>
            <a:endParaRPr lang="pl-PL" dirty="0">
              <a:ea typeface="Times New Roman" panose="02020603050405020304" pitchFamily="18" charset="0"/>
            </a:endParaRPr>
          </a:p>
          <a:p>
            <a:r>
              <a:rPr lang="pl-PL" dirty="0">
                <a:ea typeface="Times New Roman" panose="02020603050405020304" pitchFamily="18" charset="0"/>
              </a:rPr>
              <a:t>Natomiast na dzień 30 czerwca 2022 roku  przychody ze sprzedaży wyniosły 11 973 104,76  zł, a koszt własny sprzedaży wyniósł 12 033 896,33  zł, co również daje nam 60 791,57  zł straty.  </a:t>
            </a:r>
          </a:p>
          <a:p>
            <a:endParaRPr lang="pl-PL" dirty="0"/>
          </a:p>
          <a:p>
            <a:endParaRPr lang="pl-PL" dirty="0"/>
          </a:p>
        </p:txBody>
      </p:sp>
      <p:pic>
        <p:nvPicPr>
          <p:cNvPr id="10" name="Obraz 9">
            <a:extLst>
              <a:ext uri="{FF2B5EF4-FFF2-40B4-BE49-F238E27FC236}">
                <a16:creationId xmlns:a16="http://schemas.microsoft.com/office/drawing/2014/main" id="{DE6B2A8C-DCA7-4489-A16B-8D63076484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9" name="Prostokąt 8">
            <a:extLst>
              <a:ext uri="{FF2B5EF4-FFF2-40B4-BE49-F238E27FC236}">
                <a16:creationId xmlns:a16="http://schemas.microsoft.com/office/drawing/2014/main" id="{415F3A03-59D1-2504-BE63-A8D6E87D6E18}"/>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8197045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83737" y="40301"/>
            <a:ext cx="1235947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2021ORAZ ZA I PÓŁROCZE 2022 ROKU -</a:t>
            </a:r>
          </a:p>
        </p:txBody>
      </p:sp>
      <p:sp>
        <p:nvSpPr>
          <p:cNvPr id="2" name="pole tekstowe 1">
            <a:extLst>
              <a:ext uri="{FF2B5EF4-FFF2-40B4-BE49-F238E27FC236}">
                <a16:creationId xmlns:a16="http://schemas.microsoft.com/office/drawing/2014/main" id="{D516AF71-2BAC-4A91-B7C8-5D5A1255F90A}"/>
              </a:ext>
            </a:extLst>
          </p:cNvPr>
          <p:cNvSpPr txBox="1"/>
          <p:nvPr/>
        </p:nvSpPr>
        <p:spPr>
          <a:xfrm>
            <a:off x="1152939" y="425256"/>
            <a:ext cx="10143416" cy="2308324"/>
          </a:xfrm>
          <a:prstGeom prst="rect">
            <a:avLst/>
          </a:prstGeom>
          <a:noFill/>
        </p:spPr>
        <p:txBody>
          <a:bodyPr wrap="square" rtlCol="0">
            <a:spAutoFit/>
          </a:bodyPr>
          <a:lstStyle/>
          <a:p>
            <a:pPr lvl="0" algn="just">
              <a:spcAft>
                <a:spcPts val="0"/>
              </a:spcAft>
              <a:tabLst>
                <a:tab pos="360680" algn="l"/>
              </a:tabLst>
            </a:pPr>
            <a:r>
              <a:rPr lang="pl-PL" dirty="0">
                <a:ea typeface="Times New Roman" panose="02020603050405020304" pitchFamily="18" charset="0"/>
              </a:rPr>
              <a:t>1. 	</a:t>
            </a:r>
            <a:r>
              <a:rPr lang="pl-PL" u="sng" dirty="0">
                <a:ea typeface="Times New Roman" panose="02020603050405020304" pitchFamily="18" charset="0"/>
              </a:rPr>
              <a:t>Wydział Energetyki Cieplnej</a:t>
            </a:r>
            <a:endParaRPr lang="pl-PL" dirty="0">
              <a:ea typeface="Times New Roman" panose="02020603050405020304" pitchFamily="18" charset="0"/>
            </a:endParaRPr>
          </a:p>
          <a:p>
            <a:pPr marL="360680" algn="just">
              <a:spcAft>
                <a:spcPts val="0"/>
              </a:spcAft>
            </a:pPr>
            <a:r>
              <a:rPr lang="pl-PL" dirty="0">
                <a:ea typeface="Times New Roman" panose="02020603050405020304" pitchFamily="18" charset="0"/>
              </a:rPr>
              <a:t> </a:t>
            </a:r>
          </a:p>
          <a:p>
            <a:pPr marL="408940" algn="just">
              <a:spcAft>
                <a:spcPts val="0"/>
              </a:spcAft>
            </a:pPr>
            <a:r>
              <a:rPr lang="pl-PL" dirty="0">
                <a:ea typeface="Times New Roman" panose="02020603050405020304" pitchFamily="18" charset="0"/>
              </a:rPr>
              <a:t>W 2021 roku na tym wydziale zysk wynosi 127 258 zł. Jest to wynik lepszy od zaplanowanego. Zysk spowodowany jest wzrostem sprzedaży ciepła, z uwagi na  srogą zimę 2020/2021.  Spółka w roku 2021 wybudowała ciepłociąg na ul. Przemysłowej oraz przygotowuje się do modernizacji ciepłowni. W 2022 będziemy kontynuowali tą kilkumilionową inwestycję.  Natomiast na dzień 30 czerwca 2022 roku wydział ten przyniósł zysk w wysokości 197 511 zł. </a:t>
            </a:r>
          </a:p>
        </p:txBody>
      </p:sp>
      <p:sp>
        <p:nvSpPr>
          <p:cNvPr id="9" name="pole tekstowe 8">
            <a:extLst>
              <a:ext uri="{FF2B5EF4-FFF2-40B4-BE49-F238E27FC236}">
                <a16:creationId xmlns:a16="http://schemas.microsoft.com/office/drawing/2014/main" id="{F553BE02-745C-4D7B-A8A7-C534552C9B20}"/>
              </a:ext>
            </a:extLst>
          </p:cNvPr>
          <p:cNvSpPr txBox="1"/>
          <p:nvPr/>
        </p:nvSpPr>
        <p:spPr>
          <a:xfrm>
            <a:off x="1260629" y="2733580"/>
            <a:ext cx="10352645" cy="2585323"/>
          </a:xfrm>
          <a:prstGeom prst="rect">
            <a:avLst/>
          </a:prstGeom>
          <a:noFill/>
        </p:spPr>
        <p:txBody>
          <a:bodyPr wrap="square" rtlCol="0">
            <a:spAutoFit/>
          </a:bodyPr>
          <a:lstStyle/>
          <a:p>
            <a:pPr lvl="0">
              <a:spcAft>
                <a:spcPts val="0"/>
              </a:spcAft>
              <a:tabLst>
                <a:tab pos="360680" algn="l"/>
              </a:tabLst>
            </a:pPr>
            <a:r>
              <a:rPr lang="pl-PL" dirty="0">
                <a:ea typeface="Times New Roman" panose="02020603050405020304" pitchFamily="18" charset="0"/>
              </a:rPr>
              <a:t>2. 	</a:t>
            </a:r>
            <a:r>
              <a:rPr lang="pl-PL" u="sng" dirty="0">
                <a:ea typeface="Times New Roman" panose="02020603050405020304" pitchFamily="18" charset="0"/>
              </a:rPr>
              <a:t>Wydział Usług komunalnych</a:t>
            </a:r>
            <a:r>
              <a:rPr lang="pl-PL" dirty="0">
                <a:ea typeface="Times New Roman" panose="02020603050405020304" pitchFamily="18" charset="0"/>
              </a:rPr>
              <a:t>.</a:t>
            </a:r>
          </a:p>
          <a:p>
            <a:pPr marL="360680">
              <a:spcAft>
                <a:spcPts val="0"/>
              </a:spcAft>
            </a:pPr>
            <a:r>
              <a:rPr lang="pl-PL" dirty="0">
                <a:ea typeface="Times New Roman" panose="02020603050405020304" pitchFamily="18" charset="0"/>
              </a:rPr>
              <a:t> </a:t>
            </a:r>
          </a:p>
          <a:p>
            <a:pPr marL="360680">
              <a:spcAft>
                <a:spcPts val="0"/>
              </a:spcAft>
            </a:pPr>
            <a:r>
              <a:rPr lang="pl-PL" dirty="0">
                <a:ea typeface="Times New Roman" panose="02020603050405020304" pitchFamily="18" charset="0"/>
              </a:rPr>
              <a:t>Cały ten wydział,  który skupia  działalność handlową, usługową i komunalną zwłaszcza wywozy nieczystości płynnych i stałych, PSZOK oraz  składowisko śmieci i komercyjną działalność tj. diagnostykę, usługi warsztatowe i remontowo-budowlane za 2021 rok uzyskał wynik dodatni w wysokości 78 671 zł. Spółka w 2021 roku  powiększyła warsztat mechaniczny o stanowisko wulkanizacyjne. Na dzień 30 czerwca 2022 roku  wynik na tym wydziale wynosi  -137 193 zł straty. </a:t>
            </a:r>
          </a:p>
          <a:p>
            <a:endParaRPr lang="pl-PL" dirty="0"/>
          </a:p>
        </p:txBody>
      </p:sp>
      <p:pic>
        <p:nvPicPr>
          <p:cNvPr id="10" name="Obraz 9">
            <a:extLst>
              <a:ext uri="{FF2B5EF4-FFF2-40B4-BE49-F238E27FC236}">
                <a16:creationId xmlns:a16="http://schemas.microsoft.com/office/drawing/2014/main" id="{F9B735C7-58B7-45E2-B8D4-3EE7B72D54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465"/>
            <a:ext cx="3245153" cy="1598532"/>
          </a:xfrm>
          <a:prstGeom prst="rect">
            <a:avLst/>
          </a:prstGeom>
        </p:spPr>
      </p:pic>
      <p:sp>
        <p:nvSpPr>
          <p:cNvPr id="11" name="Prostokąt 10">
            <a:extLst>
              <a:ext uri="{FF2B5EF4-FFF2-40B4-BE49-F238E27FC236}">
                <a16:creationId xmlns:a16="http://schemas.microsoft.com/office/drawing/2014/main" id="{305E2841-9B2D-2795-7F28-4D6FDBECC6BE}"/>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40706151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0" y="78484"/>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sp>
        <p:nvSpPr>
          <p:cNvPr id="9" name="pole tekstowe 8">
            <a:extLst>
              <a:ext uri="{FF2B5EF4-FFF2-40B4-BE49-F238E27FC236}">
                <a16:creationId xmlns:a16="http://schemas.microsoft.com/office/drawing/2014/main" id="{0A09B0A4-8EB6-4E10-81E1-3F072F912E60}"/>
              </a:ext>
            </a:extLst>
          </p:cNvPr>
          <p:cNvSpPr txBox="1"/>
          <p:nvPr/>
        </p:nvSpPr>
        <p:spPr>
          <a:xfrm>
            <a:off x="1094874" y="568438"/>
            <a:ext cx="10409595" cy="4247317"/>
          </a:xfrm>
          <a:prstGeom prst="rect">
            <a:avLst/>
          </a:prstGeom>
          <a:noFill/>
        </p:spPr>
        <p:txBody>
          <a:bodyPr wrap="square" rtlCol="0">
            <a:spAutoFit/>
          </a:bodyPr>
          <a:lstStyle/>
          <a:p>
            <a:pPr algn="just"/>
            <a:r>
              <a:rPr lang="pl-PL" dirty="0"/>
              <a:t>3.   </a:t>
            </a:r>
            <a:r>
              <a:rPr lang="pl-PL" u="sng" dirty="0"/>
              <a:t>Wydział Wodociągów i Kanalizacji</a:t>
            </a:r>
          </a:p>
          <a:p>
            <a:pPr algn="just"/>
            <a:r>
              <a:rPr lang="pl-PL" dirty="0"/>
              <a:t>	</a:t>
            </a:r>
            <a:endParaRPr lang="pl-PL" sz="2000" dirty="0"/>
          </a:p>
          <a:p>
            <a:pPr lvl="1" algn="just"/>
            <a:r>
              <a:rPr lang="pl-PL" dirty="0"/>
              <a:t>W roku 2021 na powyższej działalności odnotowaliśmy stratę wynoszącą  774 754 zł.  Na dzień 30 czerwca 2022 roku wydział ten również odnotował stratę w wysokości – 385 316 zł. Spółka w roku 2021 zakończyła wymianę sieci na Placu Wolności oraz na przyległych uliczkach. Budujemy wodociąg w Piasecznie, Sikorzu, Lutówku, Dziechowie, Wiśniewie oraz w Sępólnie na ulicach: Więcborskiej, Farnej, Ogrodowej, Koronowskiej, oś Wiklinowe. Budujemy również sieć kanalizacyjną na ul. Wiatrakowej, Odrodzenia oraz w Piasecznie. Zakupiliśmy samochód fiat </a:t>
            </a:r>
            <a:r>
              <a:rPr lang="pl-PL" dirty="0" err="1"/>
              <a:t>talento</a:t>
            </a:r>
            <a:r>
              <a:rPr lang="pl-PL" dirty="0"/>
              <a:t> oraz garaż dwustanowiskowy. Jesteśmy w trakcie modernizacji studni wodociągowej na ujęciu Sępólno Krajeńskie. Uzyskaliśmy nowe pozwolenia wodno-prawne do roku 2031 na pobór wód na stacjach uzdatniania wody w Sępólnie Krajeńskim, Wałdowie oraz Kawlach. Rozpoczęliśmy przygotowania do modernizacji stacji uzdatniania wody w Kawlach. Będziemy też skoncentrowani na spłacie zaciągniętych zobowiązań dotyczących zakończonej inwestycji na oczyszczalni i SUW</a:t>
            </a:r>
          </a:p>
        </p:txBody>
      </p:sp>
      <p:pic>
        <p:nvPicPr>
          <p:cNvPr id="10" name="Obraz 9">
            <a:extLst>
              <a:ext uri="{FF2B5EF4-FFF2-40B4-BE49-F238E27FC236}">
                <a16:creationId xmlns:a16="http://schemas.microsoft.com/office/drawing/2014/main" id="{CFF4B467-DF8C-4A5A-A522-C9975A642B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11" name="Prostokąt 10">
            <a:extLst>
              <a:ext uri="{FF2B5EF4-FFF2-40B4-BE49-F238E27FC236}">
                <a16:creationId xmlns:a16="http://schemas.microsoft.com/office/drawing/2014/main" id="{BC663F9F-B9AE-9F05-6783-D488246AD50B}"/>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10851739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26426" y="62615"/>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pic>
        <p:nvPicPr>
          <p:cNvPr id="10" name="Obraz 9">
            <a:extLst>
              <a:ext uri="{FF2B5EF4-FFF2-40B4-BE49-F238E27FC236}">
                <a16:creationId xmlns:a16="http://schemas.microsoft.com/office/drawing/2014/main" id="{48D5100B-5905-428C-9A1D-83404CB0B0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12" name="pole tekstowe 11">
            <a:extLst>
              <a:ext uri="{FF2B5EF4-FFF2-40B4-BE49-F238E27FC236}">
                <a16:creationId xmlns:a16="http://schemas.microsoft.com/office/drawing/2014/main" id="{0A09B0A4-8EB6-4E10-81E1-3F072F912E60}"/>
              </a:ext>
            </a:extLst>
          </p:cNvPr>
          <p:cNvSpPr txBox="1"/>
          <p:nvPr/>
        </p:nvSpPr>
        <p:spPr>
          <a:xfrm>
            <a:off x="866274" y="568438"/>
            <a:ext cx="10638195" cy="1477328"/>
          </a:xfrm>
          <a:prstGeom prst="rect">
            <a:avLst/>
          </a:prstGeom>
          <a:noFill/>
        </p:spPr>
        <p:txBody>
          <a:bodyPr wrap="square" rtlCol="0">
            <a:spAutoFit/>
          </a:bodyPr>
          <a:lstStyle/>
          <a:p>
            <a:r>
              <a:rPr lang="pl-PL" dirty="0"/>
              <a:t>4.   </a:t>
            </a:r>
            <a:r>
              <a:rPr lang="pl-PL" u="sng" dirty="0"/>
              <a:t>Gospodarka Mieszkaniowa</a:t>
            </a:r>
          </a:p>
          <a:p>
            <a:r>
              <a:rPr lang="pl-PL" dirty="0"/>
              <a:t>	</a:t>
            </a:r>
            <a:endParaRPr lang="pl-PL" sz="2000" dirty="0"/>
          </a:p>
          <a:p>
            <a:pPr lvl="1" algn="just"/>
            <a:r>
              <a:rPr lang="pl-PL" dirty="0"/>
              <a:t>Wydział ten za rok 2021 uzyskał wynik dodatni w wysokości 18 391 zł. Rozliczenie czynszów z Gminą Sępólno Krajeńskie wynosi „0” Plus w tym wydziale wynika z działalności komercyjnej. Na dzień 30 czerwca 2022 roku wynik   jest ujemy i wynosi  - 6 867 zł.</a:t>
            </a:r>
          </a:p>
        </p:txBody>
      </p:sp>
      <p:pic>
        <p:nvPicPr>
          <p:cNvPr id="9" name="Picture 2" descr="http://www.mieszkanie-wroclaw.pl/images/inwestycja-w-mieszkanie-do-wynajec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985" y="2405929"/>
            <a:ext cx="3810000" cy="2442797"/>
          </a:xfrm>
          <a:prstGeom prst="rect">
            <a:avLst/>
          </a:prstGeom>
          <a:noFill/>
          <a:extLst>
            <a:ext uri="{909E8E84-426E-40DD-AFC4-6F175D3DCCD1}">
              <a14:hiddenFill xmlns:a14="http://schemas.microsoft.com/office/drawing/2010/main">
                <a:solidFill>
                  <a:srgbClr val="FFFFFF"/>
                </a:solidFill>
              </a14:hiddenFill>
            </a:ext>
          </a:extLst>
        </p:spPr>
      </p:pic>
      <p:sp>
        <p:nvSpPr>
          <p:cNvPr id="11" name="Prostokąt 10">
            <a:extLst>
              <a:ext uri="{FF2B5EF4-FFF2-40B4-BE49-F238E27FC236}">
                <a16:creationId xmlns:a16="http://schemas.microsoft.com/office/drawing/2014/main" id="{12C1D935-278B-B768-257D-BE208D9BB903}"/>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40727417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22987" y="130106"/>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sp>
        <p:nvSpPr>
          <p:cNvPr id="2" name="pole tekstowe 1">
            <a:extLst>
              <a:ext uri="{FF2B5EF4-FFF2-40B4-BE49-F238E27FC236}">
                <a16:creationId xmlns:a16="http://schemas.microsoft.com/office/drawing/2014/main" id="{E1392711-4AB0-41B5-9A59-5A3AA1934E6A}"/>
              </a:ext>
            </a:extLst>
          </p:cNvPr>
          <p:cNvSpPr txBox="1"/>
          <p:nvPr/>
        </p:nvSpPr>
        <p:spPr>
          <a:xfrm>
            <a:off x="930835" y="617867"/>
            <a:ext cx="7092935" cy="1200329"/>
          </a:xfrm>
          <a:prstGeom prst="rect">
            <a:avLst/>
          </a:prstGeom>
          <a:noFill/>
        </p:spPr>
        <p:txBody>
          <a:bodyPr wrap="square" rtlCol="0">
            <a:spAutoFit/>
          </a:bodyPr>
          <a:lstStyle/>
          <a:p>
            <a:pPr marL="274320" indent="-274320">
              <a:spcAft>
                <a:spcPts val="0"/>
              </a:spcAft>
              <a:tabLst>
                <a:tab pos="274320" algn="l"/>
                <a:tab pos="449580" algn="l"/>
              </a:tabLst>
            </a:pPr>
            <a:r>
              <a:rPr lang="pl-PL" b="1" i="1" kern="0" dirty="0"/>
              <a:t>IV.   Personel i świadczenia socjalne</a:t>
            </a:r>
            <a:endParaRPr lang="pl-PL" dirty="0">
              <a:ea typeface="Times New Roman" panose="02020603050405020304" pitchFamily="18" charset="0"/>
            </a:endParaRPr>
          </a:p>
          <a:p>
            <a:pPr>
              <a:spcAft>
                <a:spcPts val="0"/>
              </a:spcAft>
            </a:pPr>
            <a:r>
              <a:rPr lang="pl-PL" dirty="0">
                <a:ea typeface="Times New Roman" panose="02020603050405020304" pitchFamily="18" charset="0"/>
              </a:rPr>
              <a:t> </a:t>
            </a:r>
          </a:p>
          <a:p>
            <a:pPr>
              <a:spcAft>
                <a:spcPts val="0"/>
              </a:spcAft>
            </a:pPr>
            <a:r>
              <a:rPr lang="pl-PL" dirty="0">
                <a:ea typeface="Times New Roman" panose="02020603050405020304" pitchFamily="18" charset="0"/>
              </a:rPr>
              <a:t>Poziom zatrudnienia w porównaniu do roku poprzedniego :</a:t>
            </a:r>
          </a:p>
          <a:p>
            <a:endParaRPr lang="pl-PL" dirty="0"/>
          </a:p>
        </p:txBody>
      </p:sp>
      <p:graphicFrame>
        <p:nvGraphicFramePr>
          <p:cNvPr id="9" name="Tabela 8">
            <a:extLst>
              <a:ext uri="{FF2B5EF4-FFF2-40B4-BE49-F238E27FC236}">
                <a16:creationId xmlns:a16="http://schemas.microsoft.com/office/drawing/2014/main" id="{FFF2E692-FF6F-4D4F-B01A-EEE44BAB70B1}"/>
              </a:ext>
            </a:extLst>
          </p:cNvPr>
          <p:cNvGraphicFramePr>
            <a:graphicFrameLocks noGrp="1"/>
          </p:cNvGraphicFramePr>
          <p:nvPr>
            <p:extLst>
              <p:ext uri="{D42A27DB-BD31-4B8C-83A1-F6EECF244321}">
                <p14:modId xmlns:p14="http://schemas.microsoft.com/office/powerpoint/2010/main" val="176570098"/>
              </p:ext>
            </p:extLst>
          </p:nvPr>
        </p:nvGraphicFramePr>
        <p:xfrm>
          <a:off x="930835" y="1657963"/>
          <a:ext cx="7253917" cy="1782260"/>
        </p:xfrm>
        <a:graphic>
          <a:graphicData uri="http://schemas.openxmlformats.org/drawingml/2006/table">
            <a:tbl>
              <a:tblPr firstRow="1" firstCol="1" bandRow="1" bandCol="1">
                <a:tableStyleId>{5C22544A-7EE6-4342-B048-85BDC9FD1C3A}</a:tableStyleId>
              </a:tblPr>
              <a:tblGrid>
                <a:gridCol w="3384461">
                  <a:extLst>
                    <a:ext uri="{9D8B030D-6E8A-4147-A177-3AD203B41FA5}">
                      <a16:colId xmlns:a16="http://schemas.microsoft.com/office/drawing/2014/main" val="20000"/>
                    </a:ext>
                  </a:extLst>
                </a:gridCol>
                <a:gridCol w="979610">
                  <a:extLst>
                    <a:ext uri="{9D8B030D-6E8A-4147-A177-3AD203B41FA5}">
                      <a16:colId xmlns:a16="http://schemas.microsoft.com/office/drawing/2014/main" val="20001"/>
                    </a:ext>
                  </a:extLst>
                </a:gridCol>
                <a:gridCol w="1026011">
                  <a:extLst>
                    <a:ext uri="{9D8B030D-6E8A-4147-A177-3AD203B41FA5}">
                      <a16:colId xmlns:a16="http://schemas.microsoft.com/office/drawing/2014/main" val="20003"/>
                    </a:ext>
                  </a:extLst>
                </a:gridCol>
                <a:gridCol w="1077570">
                  <a:extLst>
                    <a:ext uri="{9D8B030D-6E8A-4147-A177-3AD203B41FA5}">
                      <a16:colId xmlns:a16="http://schemas.microsoft.com/office/drawing/2014/main" val="20004"/>
                    </a:ext>
                  </a:extLst>
                </a:gridCol>
                <a:gridCol w="786265">
                  <a:extLst>
                    <a:ext uri="{9D8B030D-6E8A-4147-A177-3AD203B41FA5}">
                      <a16:colId xmlns:a16="http://schemas.microsoft.com/office/drawing/2014/main" val="20006"/>
                    </a:ext>
                  </a:extLst>
                </a:gridCol>
              </a:tblGrid>
              <a:tr h="240823">
                <a:tc>
                  <a:txBody>
                    <a:bodyPr/>
                    <a:lstStyle/>
                    <a:p>
                      <a:pPr algn="ctr">
                        <a:spcAft>
                          <a:spcPts val="0"/>
                        </a:spcAft>
                      </a:pPr>
                      <a:r>
                        <a:rPr lang="pl-PL" sz="1100" dirty="0">
                          <a:effectLst/>
                          <a:latin typeface="+mj-lt"/>
                          <a:cs typeface="Arial" panose="020B0604020202020204" pitchFamily="34" charset="0"/>
                        </a:rPr>
                        <a:t>W y s z e g ó l n i e n i e</a:t>
                      </a:r>
                      <a:endParaRPr lang="pl-PL" sz="1100" dirty="0">
                        <a:effectLst/>
                        <a:latin typeface="+mj-lt"/>
                        <a:ea typeface="Times New Roman" panose="02020603050405020304" pitchFamily="18" charset="0"/>
                        <a:cs typeface="Arial" panose="020B0604020202020204" pitchFamily="34" charset="0"/>
                      </a:endParaRPr>
                    </a:p>
                  </a:txBody>
                  <a:tcPr marL="44451" marR="44451" marT="0" marB="0"/>
                </a:tc>
                <a:tc gridSpan="2">
                  <a:txBody>
                    <a:bodyPr/>
                    <a:lstStyle/>
                    <a:p>
                      <a:pPr marL="548640" indent="-548640" algn="ctr">
                        <a:spcAft>
                          <a:spcPts val="0"/>
                        </a:spcAft>
                        <a:tabLst>
                          <a:tab pos="548640" algn="l"/>
                          <a:tab pos="449580" algn="l"/>
                        </a:tabLst>
                      </a:pPr>
                      <a:r>
                        <a:rPr lang="pl-PL" sz="1100" dirty="0">
                          <a:effectLst/>
                          <a:latin typeface="+mj-lt"/>
                          <a:cs typeface="Arial" panose="020B0604020202020204" pitchFamily="34" charset="0"/>
                        </a:rPr>
                        <a:t>30.06.2022</a:t>
                      </a:r>
                      <a:endParaRPr lang="pl-PL" sz="1100" b="1" i="1" dirty="0">
                        <a:effectLst/>
                        <a:latin typeface="+mj-lt"/>
                        <a:cs typeface="Arial" panose="020B0604020202020204" pitchFamily="34" charset="0"/>
                      </a:endParaRPr>
                    </a:p>
                  </a:txBody>
                  <a:tcPr marL="44451" marR="44451" marT="0" marB="0"/>
                </a:tc>
                <a:tc hMerge="1">
                  <a:txBody>
                    <a:bodyPr/>
                    <a:lstStyle/>
                    <a:p>
                      <a:endParaRPr lang="pl-PL"/>
                    </a:p>
                  </a:txBody>
                  <a:tcPr/>
                </a:tc>
                <a:tc gridSpan="2">
                  <a:txBody>
                    <a:bodyPr/>
                    <a:lstStyle/>
                    <a:p>
                      <a:pPr marL="548640" indent="-548640" algn="ctr">
                        <a:spcAft>
                          <a:spcPts val="0"/>
                        </a:spcAft>
                        <a:tabLst>
                          <a:tab pos="548640" algn="l"/>
                          <a:tab pos="449580" algn="l"/>
                        </a:tabLst>
                      </a:pPr>
                      <a:r>
                        <a:rPr lang="pl-PL" sz="1100" dirty="0">
                          <a:effectLst/>
                          <a:latin typeface="+mj-lt"/>
                          <a:cs typeface="Arial" panose="020B0604020202020204" pitchFamily="34" charset="0"/>
                        </a:rPr>
                        <a:t>31.12. 2021</a:t>
                      </a:r>
                      <a:endParaRPr lang="pl-PL" sz="1100" b="1" i="1" dirty="0">
                        <a:effectLst/>
                        <a:latin typeface="+mj-lt"/>
                        <a:cs typeface="Arial" panose="020B0604020202020204" pitchFamily="34" charset="0"/>
                      </a:endParaRPr>
                    </a:p>
                  </a:txBody>
                  <a:tcPr marL="44451" marR="44451" marT="0" marB="0"/>
                </a:tc>
                <a:tc hMerge="1">
                  <a:txBody>
                    <a:bodyPr/>
                    <a:lstStyle/>
                    <a:p>
                      <a:endParaRPr lang="pl-PL"/>
                    </a:p>
                  </a:txBody>
                  <a:tcPr/>
                </a:tc>
                <a:extLst>
                  <a:ext uri="{0D108BD9-81ED-4DB2-BD59-A6C34878D82A}">
                    <a16:rowId xmlns:a16="http://schemas.microsoft.com/office/drawing/2014/main" val="10000"/>
                  </a:ext>
                </a:extLst>
              </a:tr>
              <a:tr h="326042">
                <a:tc>
                  <a:txBody>
                    <a:bodyPr/>
                    <a:lstStyle/>
                    <a:p>
                      <a:pPr>
                        <a:spcAft>
                          <a:spcPts val="0"/>
                        </a:spcAft>
                      </a:pPr>
                      <a:r>
                        <a:rPr lang="pl-PL" sz="1100" dirty="0">
                          <a:effectLst/>
                          <a:latin typeface="+mj-lt"/>
                          <a:cs typeface="Arial" panose="020B0604020202020204" pitchFamily="34" charset="0"/>
                        </a:rPr>
                        <a:t> </a:t>
                      </a:r>
                      <a:endParaRPr lang="pl-PL" sz="1100" dirty="0">
                        <a:effectLst/>
                        <a:latin typeface="+mj-lt"/>
                        <a:ea typeface="Times New Roman" panose="02020603050405020304" pitchFamily="18" charset="0"/>
                        <a:cs typeface="Arial" panose="020B0604020202020204" pitchFamily="34" charset="0"/>
                      </a:endParaRPr>
                    </a:p>
                  </a:txBody>
                  <a:tcPr marL="44451" marR="44451" marT="0" marB="0"/>
                </a:tc>
                <a:tc>
                  <a:txBody>
                    <a:bodyPr/>
                    <a:lstStyle/>
                    <a:p>
                      <a:pPr marL="548640" indent="-548640" algn="ctr">
                        <a:spcAft>
                          <a:spcPts val="0"/>
                        </a:spcAft>
                        <a:tabLst>
                          <a:tab pos="548640" algn="l"/>
                          <a:tab pos="449580" algn="l"/>
                        </a:tabLst>
                      </a:pPr>
                      <a:r>
                        <a:rPr lang="pl-PL" sz="1100" dirty="0">
                          <a:effectLst/>
                          <a:latin typeface="+mj-lt"/>
                          <a:cs typeface="Arial" panose="020B0604020202020204" pitchFamily="34" charset="0"/>
                        </a:rPr>
                        <a:t>Osoby</a:t>
                      </a:r>
                      <a:endParaRPr lang="pl-PL" sz="1100" b="1" i="1" dirty="0">
                        <a:effectLst/>
                        <a:latin typeface="+mj-lt"/>
                        <a:cs typeface="Arial" panose="020B0604020202020204" pitchFamily="34" charset="0"/>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L="548640" indent="-548640" algn="ctr">
                        <a:spcAft>
                          <a:spcPts val="0"/>
                        </a:spcAft>
                        <a:tabLst>
                          <a:tab pos="548640" algn="l"/>
                          <a:tab pos="449580" algn="l"/>
                        </a:tabLst>
                      </a:pPr>
                      <a:r>
                        <a:rPr lang="pl-PL" sz="1100" i="0" dirty="0">
                          <a:effectLst/>
                          <a:latin typeface="+mj-lt"/>
                          <a:cs typeface="Arial" panose="020B0604020202020204" pitchFamily="34" charset="0"/>
                        </a:rPr>
                        <a:t>Etaty</a:t>
                      </a:r>
                      <a:endParaRPr lang="pl-PL" sz="1100" b="1" i="0" dirty="0">
                        <a:effectLst/>
                        <a:latin typeface="+mj-lt"/>
                        <a:cs typeface="Arial" panose="020B0604020202020204" pitchFamily="34" charset="0"/>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a:spcAft>
                          <a:spcPts val="0"/>
                        </a:spcAft>
                      </a:pPr>
                      <a:r>
                        <a:rPr lang="pl-PL" sz="1100" dirty="0">
                          <a:effectLst/>
                          <a:latin typeface="+mj-lt"/>
                          <a:cs typeface="Arial" panose="020B0604020202020204" pitchFamily="34" charset="0"/>
                        </a:rPr>
                        <a:t>Osoby</a:t>
                      </a:r>
                      <a:endParaRPr lang="pl-PL" sz="1100" dirty="0">
                        <a:effectLst/>
                        <a:latin typeface="+mj-lt"/>
                        <a:ea typeface="Times New Roman" panose="02020603050405020304" pitchFamily="18" charset="0"/>
                        <a:cs typeface="Arial" panose="020B0604020202020204" pitchFamily="34" charset="0"/>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L="548640" indent="-548640" algn="ctr">
                        <a:spcAft>
                          <a:spcPts val="0"/>
                        </a:spcAft>
                        <a:tabLst>
                          <a:tab pos="548640" algn="l"/>
                          <a:tab pos="449580" algn="l"/>
                        </a:tabLst>
                      </a:pPr>
                      <a:r>
                        <a:rPr lang="pl-PL" sz="1100" i="0" dirty="0">
                          <a:effectLst/>
                          <a:latin typeface="+mj-lt"/>
                          <a:cs typeface="Arial" panose="020B0604020202020204" pitchFamily="34" charset="0"/>
                        </a:rPr>
                        <a:t>Etaty</a:t>
                      </a:r>
                      <a:endParaRPr lang="pl-PL" sz="1100" b="1" i="0" dirty="0">
                        <a:effectLst/>
                        <a:latin typeface="+mj-lt"/>
                        <a:cs typeface="Arial" panose="020B0604020202020204" pitchFamily="34" charset="0"/>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extLst>
                  <a:ext uri="{0D108BD9-81ED-4DB2-BD59-A6C34878D82A}">
                    <a16:rowId xmlns:a16="http://schemas.microsoft.com/office/drawing/2014/main" val="10001"/>
                  </a:ext>
                </a:extLst>
              </a:tr>
              <a:tr h="245209">
                <a:tc>
                  <a:txBody>
                    <a:bodyPr/>
                    <a:lstStyle/>
                    <a:p>
                      <a:pPr algn="l">
                        <a:spcAft>
                          <a:spcPts val="0"/>
                        </a:spcAft>
                      </a:pPr>
                      <a:r>
                        <a:rPr lang="pl-PL" sz="1100" dirty="0">
                          <a:effectLst/>
                          <a:latin typeface="+mj-lt"/>
                          <a:cs typeface="Arial" panose="020B0604020202020204" pitchFamily="34" charset="0"/>
                        </a:rPr>
                        <a:t>Pracownicy ogółem</a:t>
                      </a:r>
                      <a:endParaRPr lang="pl-PL" sz="1100" dirty="0">
                        <a:effectLst/>
                        <a:latin typeface="+mj-lt"/>
                        <a:ea typeface="Times New Roman" panose="02020603050405020304" pitchFamily="18" charset="0"/>
                        <a:cs typeface="Arial" panose="020B0604020202020204" pitchFamily="34" charset="0"/>
                      </a:endParaRPr>
                    </a:p>
                  </a:txBody>
                  <a:tcPr marL="44451" marR="44451" marT="0" marB="0"/>
                </a:tc>
                <a:tc>
                  <a:txBody>
                    <a:bodyPr/>
                    <a:lstStyle/>
                    <a:p>
                      <a:pPr algn="ctr">
                        <a:spcAft>
                          <a:spcPts val="0"/>
                        </a:spcAft>
                      </a:pPr>
                      <a:r>
                        <a:rPr lang="pl-PL" sz="1100" b="0" dirty="0">
                          <a:effectLst/>
                          <a:latin typeface="+mj-lt"/>
                          <a:cs typeface="Arial" panose="020B0604020202020204" pitchFamily="34" charset="0"/>
                        </a:rPr>
                        <a:t>99</a:t>
                      </a:r>
                      <a:endParaRPr lang="pl-PL" sz="1100" b="0" dirty="0">
                        <a:effectLst/>
                        <a:latin typeface="+mj-lt"/>
                        <a:ea typeface="Times New Roman" panose="02020603050405020304" pitchFamily="18" charset="0"/>
                        <a:cs typeface="Arial" panose="020B0604020202020204" pitchFamily="34" charset="0"/>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L="548640" indent="-548640" algn="ctr">
                        <a:spcAft>
                          <a:spcPts val="0"/>
                        </a:spcAft>
                        <a:tabLst>
                          <a:tab pos="548640" algn="l"/>
                          <a:tab pos="449580" algn="l"/>
                        </a:tabLst>
                      </a:pPr>
                      <a:r>
                        <a:rPr lang="pl-PL" sz="1100" b="0" i="0" dirty="0">
                          <a:effectLst/>
                          <a:latin typeface="+mj-lt"/>
                          <a:cs typeface="Arial" panose="020B0604020202020204" pitchFamily="34" charset="0"/>
                        </a:rPr>
                        <a:t>97,9</a:t>
                      </a: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a:spcAft>
                          <a:spcPts val="0"/>
                        </a:spcAft>
                      </a:pPr>
                      <a:r>
                        <a:rPr lang="pl-PL" sz="1100" dirty="0">
                          <a:effectLst/>
                          <a:latin typeface="+mj-lt"/>
                          <a:cs typeface="Arial" panose="020B0604020202020204" pitchFamily="34" charset="0"/>
                        </a:rPr>
                        <a:t>96</a:t>
                      </a:r>
                      <a:endParaRPr lang="pl-PL" sz="1100" dirty="0">
                        <a:effectLst/>
                        <a:latin typeface="+mj-lt"/>
                        <a:ea typeface="Times New Roman" panose="02020603050405020304" pitchFamily="18" charset="0"/>
                        <a:cs typeface="Arial" panose="020B0604020202020204" pitchFamily="34" charset="0"/>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L="548640" indent="-548640" algn="ctr">
                        <a:spcAft>
                          <a:spcPts val="0"/>
                        </a:spcAft>
                        <a:tabLst>
                          <a:tab pos="548640" algn="l"/>
                          <a:tab pos="449580" algn="l"/>
                        </a:tabLst>
                      </a:pPr>
                      <a:r>
                        <a:rPr lang="pl-PL" sz="1100" b="0" i="0" dirty="0">
                          <a:effectLst/>
                          <a:latin typeface="+mj-lt"/>
                          <a:cs typeface="Arial" panose="020B0604020202020204" pitchFamily="34" charset="0"/>
                        </a:rPr>
                        <a:t>95,9</a:t>
                      </a:r>
                      <a:endParaRPr lang="pl-PL" sz="1100" b="1" i="0" dirty="0">
                        <a:effectLst/>
                        <a:latin typeface="+mj-lt"/>
                        <a:cs typeface="Arial" panose="020B0604020202020204" pitchFamily="34" charset="0"/>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extLst>
                  <a:ext uri="{0D108BD9-81ED-4DB2-BD59-A6C34878D82A}">
                    <a16:rowId xmlns:a16="http://schemas.microsoft.com/office/drawing/2014/main" val="10003"/>
                  </a:ext>
                </a:extLst>
              </a:tr>
              <a:tr h="240556">
                <a:tc>
                  <a:txBody>
                    <a:bodyPr/>
                    <a:lstStyle/>
                    <a:p>
                      <a:pPr marL="0" lvl="0" indent="0" algn="l">
                        <a:spcAft>
                          <a:spcPts val="0"/>
                        </a:spcAft>
                        <a:buFont typeface="+mj-lt"/>
                        <a:buNone/>
                        <a:tabLst>
                          <a:tab pos="180340" algn="l"/>
                        </a:tabLst>
                      </a:pPr>
                      <a:r>
                        <a:rPr lang="pl-PL" sz="1100" dirty="0">
                          <a:effectLst/>
                          <a:latin typeface="+mj-lt"/>
                          <a:cs typeface="Arial" panose="020B0604020202020204" pitchFamily="34" charset="0"/>
                        </a:rPr>
                        <a:t>1.  Pracownicy na stanowiskach robotniczych</a:t>
                      </a:r>
                      <a:endParaRPr lang="pl-PL" sz="1100" dirty="0">
                        <a:effectLst/>
                        <a:latin typeface="+mj-lt"/>
                        <a:ea typeface="Times New Roman" panose="02020603050405020304" pitchFamily="18" charset="0"/>
                        <a:cs typeface="Arial" panose="020B0604020202020204" pitchFamily="34" charset="0"/>
                      </a:endParaRPr>
                    </a:p>
                  </a:txBody>
                  <a:tcPr marL="44451" marR="44451" marT="0" marB="0"/>
                </a:tc>
                <a:tc>
                  <a:txBody>
                    <a:bodyPr/>
                    <a:lstStyle/>
                    <a:p>
                      <a:pPr marR="69850" algn="ctr">
                        <a:spcAft>
                          <a:spcPts val="0"/>
                        </a:spcAft>
                      </a:pPr>
                      <a:r>
                        <a:rPr lang="pl-PL" sz="1100" dirty="0">
                          <a:effectLst/>
                          <a:latin typeface="+mj-lt"/>
                          <a:cs typeface="Arial" panose="020B0604020202020204" pitchFamily="34" charset="0"/>
                        </a:rPr>
                        <a:t>76</a:t>
                      </a:r>
                      <a:endParaRPr lang="pl-PL" sz="1100" dirty="0">
                        <a:effectLst/>
                        <a:latin typeface="+mj-lt"/>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R="45085" algn="ctr">
                        <a:spcAft>
                          <a:spcPts val="0"/>
                        </a:spcAft>
                      </a:pPr>
                      <a:r>
                        <a:rPr lang="pl-PL" sz="1100" i="0" dirty="0">
                          <a:effectLst/>
                          <a:latin typeface="+mj-lt"/>
                          <a:cs typeface="Arial" panose="020B0604020202020204" pitchFamily="34" charset="0"/>
                        </a:rPr>
                        <a:t>75,4</a:t>
                      </a:r>
                      <a:endParaRPr lang="pl-PL" sz="1100" i="0" dirty="0">
                        <a:effectLst/>
                        <a:latin typeface="+mj-lt"/>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R="69850" algn="ctr">
                        <a:spcAft>
                          <a:spcPts val="0"/>
                        </a:spcAft>
                      </a:pPr>
                      <a:r>
                        <a:rPr lang="pl-PL" sz="1100" dirty="0">
                          <a:effectLst/>
                          <a:latin typeface="+mj-lt"/>
                          <a:cs typeface="Arial" panose="020B0604020202020204" pitchFamily="34" charset="0"/>
                        </a:rPr>
                        <a:t>73</a:t>
                      </a:r>
                      <a:endParaRPr lang="pl-PL" sz="1100" dirty="0">
                        <a:effectLst/>
                        <a:latin typeface="+mj-lt"/>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R="45085" algn="ctr">
                        <a:spcAft>
                          <a:spcPts val="0"/>
                        </a:spcAft>
                      </a:pPr>
                      <a:r>
                        <a:rPr lang="pl-PL" sz="1100" i="0" dirty="0">
                          <a:effectLst/>
                          <a:latin typeface="+mj-lt"/>
                          <a:cs typeface="Arial" panose="020B0604020202020204" pitchFamily="34" charset="0"/>
                        </a:rPr>
                        <a:t>73,1</a:t>
                      </a:r>
                      <a:endParaRPr lang="pl-PL" sz="1100" i="0" dirty="0">
                        <a:effectLst/>
                        <a:latin typeface="+mj-lt"/>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extLst>
                  <a:ext uri="{0D108BD9-81ED-4DB2-BD59-A6C34878D82A}">
                    <a16:rowId xmlns:a16="http://schemas.microsoft.com/office/drawing/2014/main" val="10004"/>
                  </a:ext>
                </a:extLst>
              </a:tr>
              <a:tr h="521919">
                <a:tc>
                  <a:txBody>
                    <a:bodyPr/>
                    <a:lstStyle/>
                    <a:p>
                      <a:pPr marL="0" lvl="0" indent="0" algn="l">
                        <a:spcAft>
                          <a:spcPts val="0"/>
                        </a:spcAft>
                        <a:buFont typeface="+mj-lt"/>
                        <a:buNone/>
                        <a:tabLst>
                          <a:tab pos="180340" algn="l"/>
                          <a:tab pos="457200" algn="l"/>
                        </a:tabLst>
                      </a:pPr>
                      <a:r>
                        <a:rPr lang="pl-PL" sz="1100" dirty="0">
                          <a:effectLst/>
                          <a:latin typeface="+mj-lt"/>
                          <a:cs typeface="Arial" panose="020B0604020202020204" pitchFamily="34" charset="0"/>
                        </a:rPr>
                        <a:t>2.</a:t>
                      </a:r>
                      <a:r>
                        <a:rPr lang="pl-PL" sz="1100" baseline="0" dirty="0">
                          <a:effectLst/>
                          <a:latin typeface="+mj-lt"/>
                          <a:cs typeface="Arial" panose="020B0604020202020204" pitchFamily="34" charset="0"/>
                        </a:rPr>
                        <a:t>  </a:t>
                      </a:r>
                      <a:r>
                        <a:rPr lang="pl-PL" sz="1100" dirty="0">
                          <a:effectLst/>
                          <a:latin typeface="+mj-lt"/>
                          <a:cs typeface="Arial" panose="020B0604020202020204" pitchFamily="34" charset="0"/>
                        </a:rPr>
                        <a:t>Pracownicy na stanowiskach nierobotniczych</a:t>
                      </a:r>
                      <a:endParaRPr lang="pl-PL" sz="1100" dirty="0">
                        <a:effectLst/>
                        <a:latin typeface="+mj-lt"/>
                        <a:ea typeface="Times New Roman" panose="02020603050405020304" pitchFamily="18" charset="0"/>
                        <a:cs typeface="Arial" panose="020B0604020202020204" pitchFamily="34" charset="0"/>
                      </a:endParaRPr>
                    </a:p>
                  </a:txBody>
                  <a:tcPr marL="44451" marR="44451" marT="0" marB="0"/>
                </a:tc>
                <a:tc>
                  <a:txBody>
                    <a:bodyPr/>
                    <a:lstStyle/>
                    <a:p>
                      <a:pPr marR="69850" algn="ctr">
                        <a:spcAft>
                          <a:spcPts val="0"/>
                        </a:spcAft>
                      </a:pPr>
                      <a:r>
                        <a:rPr lang="pl-PL" sz="1100" dirty="0">
                          <a:effectLst/>
                          <a:latin typeface="+mj-lt"/>
                          <a:cs typeface="Arial" panose="020B0604020202020204" pitchFamily="34" charset="0"/>
                        </a:rPr>
                        <a:t>23</a:t>
                      </a:r>
                      <a:endParaRPr lang="pl-PL" sz="1100" dirty="0">
                        <a:effectLst/>
                        <a:latin typeface="+mj-lt"/>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R="45085" algn="ctr">
                        <a:spcAft>
                          <a:spcPts val="0"/>
                        </a:spcAft>
                      </a:pPr>
                      <a:r>
                        <a:rPr lang="pl-PL" sz="1100" i="0" dirty="0">
                          <a:effectLst/>
                          <a:latin typeface="+mj-lt"/>
                          <a:ea typeface="Times New Roman" panose="02020603050405020304" pitchFamily="18" charset="0"/>
                          <a:cs typeface="Arial" panose="020B0604020202020204" pitchFamily="34" charset="0"/>
                        </a:rPr>
                        <a:t>22,5</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R="69850" algn="ctr">
                        <a:spcAft>
                          <a:spcPts val="0"/>
                        </a:spcAft>
                      </a:pPr>
                      <a:r>
                        <a:rPr lang="pl-PL" sz="1100" dirty="0">
                          <a:effectLst/>
                          <a:latin typeface="+mj-lt"/>
                          <a:cs typeface="Arial" panose="020B0604020202020204" pitchFamily="34" charset="0"/>
                        </a:rPr>
                        <a:t>23</a:t>
                      </a:r>
                      <a:endParaRPr lang="pl-PL" sz="1100" dirty="0">
                        <a:effectLst/>
                        <a:latin typeface="+mj-lt"/>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R="45085" algn="ctr">
                        <a:spcAft>
                          <a:spcPts val="0"/>
                        </a:spcAft>
                      </a:pPr>
                      <a:r>
                        <a:rPr lang="pl-PL" sz="1100" i="0" dirty="0">
                          <a:effectLst/>
                          <a:latin typeface="+mj-lt"/>
                          <a:ea typeface="Times New Roman" panose="02020603050405020304" pitchFamily="18" charset="0"/>
                          <a:cs typeface="Arial" panose="020B0604020202020204" pitchFamily="34" charset="0"/>
                        </a:rPr>
                        <a:t>22,8</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extLst>
                  <a:ext uri="{0D108BD9-81ED-4DB2-BD59-A6C34878D82A}">
                    <a16:rowId xmlns:a16="http://schemas.microsoft.com/office/drawing/2014/main" val="10005"/>
                  </a:ext>
                </a:extLst>
              </a:tr>
              <a:tr h="207711">
                <a:tc>
                  <a:txBody>
                    <a:bodyPr/>
                    <a:lstStyle/>
                    <a:p>
                      <a:pPr algn="l">
                        <a:spcAft>
                          <a:spcPts val="0"/>
                        </a:spcAft>
                      </a:pPr>
                      <a:r>
                        <a:rPr lang="pl-PL" sz="1100" dirty="0">
                          <a:effectLst/>
                          <a:latin typeface="+mj-lt"/>
                          <a:cs typeface="Arial" panose="020B0604020202020204" pitchFamily="34" charset="0"/>
                        </a:rPr>
                        <a:t>3. Uczniowie</a:t>
                      </a:r>
                      <a:endParaRPr lang="pl-PL" sz="1100" dirty="0">
                        <a:effectLst/>
                        <a:latin typeface="+mj-lt"/>
                        <a:ea typeface="Times New Roman" panose="02020603050405020304" pitchFamily="18" charset="0"/>
                        <a:cs typeface="Arial" panose="020B0604020202020204" pitchFamily="34" charset="0"/>
                      </a:endParaRPr>
                    </a:p>
                  </a:txBody>
                  <a:tcPr marL="44451" marR="44451" marT="0" marB="0"/>
                </a:tc>
                <a:tc>
                  <a:txBody>
                    <a:bodyPr/>
                    <a:lstStyle/>
                    <a:p>
                      <a:pPr marR="69850" algn="ctr">
                        <a:spcAft>
                          <a:spcPts val="0"/>
                        </a:spcAft>
                      </a:pPr>
                      <a:r>
                        <a:rPr lang="pl-PL" sz="1100" dirty="0">
                          <a:effectLst/>
                          <a:latin typeface="+mj-lt"/>
                          <a:ea typeface="Times New Roman" panose="02020603050405020304" pitchFamily="18" charset="0"/>
                          <a:cs typeface="Arial" panose="020B0604020202020204" pitchFamily="34" charset="0"/>
                        </a:rPr>
                        <a:t>10</a:t>
                      </a: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a:spcAft>
                          <a:spcPts val="0"/>
                        </a:spcAft>
                      </a:pPr>
                      <a:r>
                        <a:rPr lang="pl-PL" sz="1100" i="0" dirty="0">
                          <a:effectLst/>
                          <a:latin typeface="+mj-lt"/>
                          <a:ea typeface="+mn-ea"/>
                          <a:cs typeface="Arial" panose="020B0604020202020204" pitchFamily="34" charset="0"/>
                        </a:rPr>
                        <a:t>10,8</a:t>
                      </a:r>
                      <a:endParaRPr lang="pl-PL" sz="1100" i="0" dirty="0">
                        <a:effectLst/>
                        <a:latin typeface="+mj-lt"/>
                        <a:ea typeface="Times New Roman" panose="02020603050405020304" pitchFamily="18" charset="0"/>
                        <a:cs typeface="Arial" panose="020B0604020202020204" pitchFamily="34" charset="0"/>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R="69850" algn="ctr">
                        <a:spcAft>
                          <a:spcPts val="0"/>
                        </a:spcAft>
                      </a:pPr>
                      <a:r>
                        <a:rPr lang="pl-PL" sz="1100" dirty="0">
                          <a:effectLst/>
                          <a:latin typeface="+mj-lt"/>
                          <a:ea typeface="Times New Roman" panose="02020603050405020304" pitchFamily="18" charset="0"/>
                          <a:cs typeface="Arial" panose="020B0604020202020204" pitchFamily="34" charset="0"/>
                        </a:rPr>
                        <a:t>13</a:t>
                      </a: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a:spcAft>
                          <a:spcPts val="0"/>
                        </a:spcAft>
                      </a:pPr>
                      <a:r>
                        <a:rPr lang="pl-PL" sz="1100" i="0" dirty="0">
                          <a:effectLst/>
                          <a:latin typeface="+mj-lt"/>
                          <a:ea typeface="Times New Roman" panose="02020603050405020304" pitchFamily="18" charset="0"/>
                          <a:cs typeface="Arial" panose="020B0604020202020204" pitchFamily="34" charset="0"/>
                        </a:rPr>
                        <a:t>12,1</a:t>
                      </a: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extLst>
                  <a:ext uri="{0D108BD9-81ED-4DB2-BD59-A6C34878D82A}">
                    <a16:rowId xmlns:a16="http://schemas.microsoft.com/office/drawing/2014/main" val="10009"/>
                  </a:ext>
                </a:extLst>
              </a:tr>
            </a:tbl>
          </a:graphicData>
        </a:graphic>
      </p:graphicFrame>
      <p:sp>
        <p:nvSpPr>
          <p:cNvPr id="3" name="pole tekstowe 2">
            <a:extLst>
              <a:ext uri="{FF2B5EF4-FFF2-40B4-BE49-F238E27FC236}">
                <a16:creationId xmlns:a16="http://schemas.microsoft.com/office/drawing/2014/main" id="{E30B48D8-9929-48E2-A533-F1C7BBFA6277}"/>
              </a:ext>
            </a:extLst>
          </p:cNvPr>
          <p:cNvSpPr txBox="1"/>
          <p:nvPr/>
        </p:nvSpPr>
        <p:spPr>
          <a:xfrm>
            <a:off x="1199855" y="3781397"/>
            <a:ext cx="9797008" cy="1169551"/>
          </a:xfrm>
          <a:prstGeom prst="rect">
            <a:avLst/>
          </a:prstGeom>
          <a:noFill/>
        </p:spPr>
        <p:txBody>
          <a:bodyPr wrap="square" rtlCol="0">
            <a:spAutoFit/>
          </a:bodyPr>
          <a:lstStyle/>
          <a:p>
            <a:r>
              <a:rPr lang="pl-PL" dirty="0">
                <a:ea typeface="Times New Roman" panose="02020603050405020304" pitchFamily="18" charset="0"/>
              </a:rPr>
              <a:t>W roku 2021 zatrudniono 4 osoby  i  również 4  osoby zwolniono.   Średnia płaca w Spółce za rok 2021 wniosła 4 394,53  zł brutto.  Natomiast na dzień 30 czerwca 2022  roku wynosi ona   4 545,75 zł  brutto.</a:t>
            </a:r>
            <a:endParaRPr lang="pl-PL" sz="1100" dirty="0">
              <a:ea typeface="Times New Roman" panose="02020603050405020304" pitchFamily="18" charset="0"/>
            </a:endParaRPr>
          </a:p>
          <a:p>
            <a:endParaRPr lang="pl-PL" sz="1600" dirty="0"/>
          </a:p>
        </p:txBody>
      </p:sp>
      <p:pic>
        <p:nvPicPr>
          <p:cNvPr id="10" name="Obraz 9">
            <a:extLst>
              <a:ext uri="{FF2B5EF4-FFF2-40B4-BE49-F238E27FC236}">
                <a16:creationId xmlns:a16="http://schemas.microsoft.com/office/drawing/2014/main" id="{48D5100B-5905-428C-9A1D-83404CB0B0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pic>
        <p:nvPicPr>
          <p:cNvPr id="11" name="Picture 2" descr="https://fundusz.files.wordpress.com/2009/08/wydluzenie_wieku_emerytalne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9277" y="1074072"/>
            <a:ext cx="2896495" cy="2451182"/>
          </a:xfrm>
          <a:prstGeom prst="rect">
            <a:avLst/>
          </a:prstGeom>
          <a:noFill/>
          <a:extLst>
            <a:ext uri="{909E8E84-426E-40DD-AFC4-6F175D3DCCD1}">
              <a14:hiddenFill xmlns:a14="http://schemas.microsoft.com/office/drawing/2010/main">
                <a:solidFill>
                  <a:srgbClr val="FFFFFF"/>
                </a:solidFill>
              </a14:hiddenFill>
            </a:ext>
          </a:extLst>
        </p:spPr>
      </p:pic>
      <p:sp>
        <p:nvSpPr>
          <p:cNvPr id="12" name="Prostokąt 11">
            <a:extLst>
              <a:ext uri="{FF2B5EF4-FFF2-40B4-BE49-F238E27FC236}">
                <a16:creationId xmlns:a16="http://schemas.microsoft.com/office/drawing/2014/main" id="{95AD4AB9-E852-0E3D-9E97-B4BCC788CF8F}"/>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20093546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0" y="99963"/>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sp>
        <p:nvSpPr>
          <p:cNvPr id="2" name="pole tekstowe 1">
            <a:extLst>
              <a:ext uri="{FF2B5EF4-FFF2-40B4-BE49-F238E27FC236}">
                <a16:creationId xmlns:a16="http://schemas.microsoft.com/office/drawing/2014/main" id="{67ABA628-962A-4998-B1F6-D81BCDF71C93}"/>
              </a:ext>
            </a:extLst>
          </p:cNvPr>
          <p:cNvSpPr txBox="1"/>
          <p:nvPr/>
        </p:nvSpPr>
        <p:spPr>
          <a:xfrm>
            <a:off x="812800" y="1009969"/>
            <a:ext cx="7763029" cy="3139321"/>
          </a:xfrm>
          <a:prstGeom prst="rect">
            <a:avLst/>
          </a:prstGeom>
          <a:noFill/>
        </p:spPr>
        <p:txBody>
          <a:bodyPr wrap="square" rtlCol="0">
            <a:spAutoFit/>
          </a:bodyPr>
          <a:lstStyle/>
          <a:p>
            <a:pPr marL="400050" indent="-400050">
              <a:spcAft>
                <a:spcPts val="0"/>
              </a:spcAft>
              <a:buAutoNum type="romanUcPeriod" startAt="5"/>
            </a:pPr>
            <a:r>
              <a:rPr lang="pl-PL" b="1" i="1" dirty="0">
                <a:ea typeface="Times New Roman" panose="02020603050405020304" pitchFamily="18" charset="0"/>
              </a:rPr>
              <a:t>Inwestycje</a:t>
            </a:r>
            <a:r>
              <a:rPr lang="pl-PL" dirty="0">
                <a:ea typeface="Times New Roman" panose="02020603050405020304" pitchFamily="18" charset="0"/>
              </a:rPr>
              <a:t> </a:t>
            </a:r>
          </a:p>
          <a:p>
            <a:pPr marL="400050" indent="-400050">
              <a:spcAft>
                <a:spcPts val="0"/>
              </a:spcAft>
              <a:buAutoNum type="romanUcPeriod" startAt="5"/>
            </a:pPr>
            <a:endParaRPr lang="pl-PL" dirty="0">
              <a:ea typeface="Times New Roman" panose="02020603050405020304" pitchFamily="18" charset="0"/>
            </a:endParaRPr>
          </a:p>
          <a:p>
            <a:pPr>
              <a:spcAft>
                <a:spcPts val="0"/>
              </a:spcAft>
            </a:pPr>
            <a:r>
              <a:rPr lang="pl-PL" dirty="0">
                <a:ea typeface="Times New Roman" panose="02020603050405020304" pitchFamily="18" charset="0"/>
              </a:rPr>
              <a:t>Plan inwestycyjny na rok 2021 wynosił 1 150 000 zł, został wykonany na kwotę 1 213 012,13 zł, co daje wykonanie planu na poziomie 105,5 %</a:t>
            </a:r>
          </a:p>
          <a:p>
            <a:pPr>
              <a:spcAft>
                <a:spcPts val="0"/>
              </a:spcAft>
            </a:pPr>
            <a:endParaRPr lang="pl-PL" dirty="0">
              <a:ea typeface="Times New Roman" panose="02020603050405020304" pitchFamily="18" charset="0"/>
            </a:endParaRPr>
          </a:p>
          <a:p>
            <a:pPr>
              <a:spcAft>
                <a:spcPts val="0"/>
              </a:spcAft>
            </a:pPr>
            <a:r>
              <a:rPr lang="pl-PL" dirty="0">
                <a:ea typeface="Times New Roman" panose="02020603050405020304" pitchFamily="18" charset="0"/>
              </a:rPr>
              <a:t>Natomiast nakłady  inwestycyjne poniesione do 30 czerwca 2022 roku  wynoszą  502 488,38  zł. </a:t>
            </a:r>
          </a:p>
          <a:p>
            <a:pPr>
              <a:spcAft>
                <a:spcPts val="0"/>
              </a:spcAft>
            </a:pPr>
            <a:endParaRPr lang="pl-PL" dirty="0">
              <a:ea typeface="Times New Roman" panose="02020603050405020304" pitchFamily="18" charset="0"/>
            </a:endParaRPr>
          </a:p>
          <a:p>
            <a:pPr>
              <a:spcAft>
                <a:spcPts val="0"/>
              </a:spcAft>
            </a:pPr>
            <a:r>
              <a:rPr lang="pl-PL" dirty="0">
                <a:ea typeface="Times New Roman" panose="02020603050405020304" pitchFamily="18" charset="0"/>
              </a:rPr>
              <a:t>Plan na cały rok 2022  wynosi 1 200 000 zł, co daje nam wykonanie planu na poziomie 41,9 %</a:t>
            </a:r>
            <a:endParaRPr lang="pl-PL" dirty="0"/>
          </a:p>
        </p:txBody>
      </p:sp>
      <p:pic>
        <p:nvPicPr>
          <p:cNvPr id="9" name="Obraz 8">
            <a:extLst>
              <a:ext uri="{FF2B5EF4-FFF2-40B4-BE49-F238E27FC236}">
                <a16:creationId xmlns:a16="http://schemas.microsoft.com/office/drawing/2014/main" id="{D71FB5AC-92E4-4D3B-8DE2-04E2BA55BD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pic>
        <p:nvPicPr>
          <p:cNvPr id="10" name="Picture 2" descr="http://www.platinum-nieruchomosci.pl/upload/rte/inwestyc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3473" y="1861149"/>
            <a:ext cx="3248527" cy="2188328"/>
          </a:xfrm>
          <a:prstGeom prst="rect">
            <a:avLst/>
          </a:prstGeom>
          <a:noFill/>
          <a:extLst>
            <a:ext uri="{909E8E84-426E-40DD-AFC4-6F175D3DCCD1}">
              <a14:hiddenFill xmlns:a14="http://schemas.microsoft.com/office/drawing/2010/main">
                <a:solidFill>
                  <a:srgbClr val="FFFFFF"/>
                </a:solidFill>
              </a14:hiddenFill>
            </a:ext>
          </a:extLst>
        </p:spPr>
      </p:pic>
      <p:sp>
        <p:nvSpPr>
          <p:cNvPr id="11" name="Prostokąt 10">
            <a:extLst>
              <a:ext uri="{FF2B5EF4-FFF2-40B4-BE49-F238E27FC236}">
                <a16:creationId xmlns:a16="http://schemas.microsoft.com/office/drawing/2014/main" id="{6C47F67B-14CF-3738-BFE8-FFCF45E8C3AB}"/>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29481328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58778" y="5442015"/>
            <a:ext cx="7126429"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540588" y="5442014"/>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64449" y="46880"/>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graphicFrame>
        <p:nvGraphicFramePr>
          <p:cNvPr id="9" name="Tabela 8">
            <a:extLst>
              <a:ext uri="{FF2B5EF4-FFF2-40B4-BE49-F238E27FC236}">
                <a16:creationId xmlns:a16="http://schemas.microsoft.com/office/drawing/2014/main" id="{2A700A2D-0A06-454C-85CC-666F0F02169E}"/>
              </a:ext>
            </a:extLst>
          </p:cNvPr>
          <p:cNvGraphicFramePr>
            <a:graphicFrameLocks noGrp="1"/>
          </p:cNvGraphicFramePr>
          <p:nvPr>
            <p:extLst>
              <p:ext uri="{D42A27DB-BD31-4B8C-83A1-F6EECF244321}">
                <p14:modId xmlns:p14="http://schemas.microsoft.com/office/powerpoint/2010/main" val="3227903700"/>
              </p:ext>
            </p:extLst>
          </p:nvPr>
        </p:nvGraphicFramePr>
        <p:xfrm>
          <a:off x="1134300" y="769201"/>
          <a:ext cx="8932977" cy="4663440"/>
        </p:xfrm>
        <a:graphic>
          <a:graphicData uri="http://schemas.openxmlformats.org/drawingml/2006/table">
            <a:tbl>
              <a:tblPr firstRow="1" bandRow="1">
                <a:tableStyleId>{69CF1AB2-1976-4502-BF36-3FF5EA218861}</a:tableStyleId>
              </a:tblPr>
              <a:tblGrid>
                <a:gridCol w="7629855">
                  <a:extLst>
                    <a:ext uri="{9D8B030D-6E8A-4147-A177-3AD203B41FA5}">
                      <a16:colId xmlns:a16="http://schemas.microsoft.com/office/drawing/2014/main" val="20000"/>
                    </a:ext>
                  </a:extLst>
                </a:gridCol>
                <a:gridCol w="1303122">
                  <a:extLst>
                    <a:ext uri="{9D8B030D-6E8A-4147-A177-3AD203B41FA5}">
                      <a16:colId xmlns:a16="http://schemas.microsoft.com/office/drawing/2014/main" val="20001"/>
                    </a:ext>
                  </a:extLst>
                </a:gridCol>
              </a:tblGrid>
              <a:tr h="236146">
                <a:tc>
                  <a:txBody>
                    <a:bodyPr/>
                    <a:lstStyle/>
                    <a:p>
                      <a:r>
                        <a:rPr lang="pl-PL" sz="1200" b="0" dirty="0"/>
                        <a:t>Wymiana sieci wodociągowej i kanalizacyjnej Plac Wolności  i okolice</a:t>
                      </a:r>
                    </a:p>
                  </a:txBody>
                  <a:tcPr/>
                </a:tc>
                <a:tc>
                  <a:txBody>
                    <a:bodyPr/>
                    <a:lstStyle/>
                    <a:p>
                      <a:pPr algn="r"/>
                      <a:r>
                        <a:rPr lang="pl-PL" sz="1200" b="0" dirty="0"/>
                        <a:t>443 163,55 zł</a:t>
                      </a:r>
                    </a:p>
                  </a:txBody>
                  <a:tcPr/>
                </a:tc>
                <a:extLst>
                  <a:ext uri="{0D108BD9-81ED-4DB2-BD59-A6C34878D82A}">
                    <a16:rowId xmlns:a16="http://schemas.microsoft.com/office/drawing/2014/main" val="10002"/>
                  </a:ext>
                </a:extLst>
              </a:tr>
              <a:tr h="135542">
                <a:tc>
                  <a:txBody>
                    <a:bodyPr/>
                    <a:lstStyle/>
                    <a:p>
                      <a:r>
                        <a:rPr lang="pl-PL" sz="1200" b="0" dirty="0"/>
                        <a:t>Modernizacja wodociągu ul. Farna, Ogrodowa, Koronowska</a:t>
                      </a:r>
                    </a:p>
                  </a:txBody>
                  <a:tcPr/>
                </a:tc>
                <a:tc>
                  <a:txBody>
                    <a:bodyPr/>
                    <a:lstStyle/>
                    <a:p>
                      <a:pPr algn="r"/>
                      <a:r>
                        <a:rPr lang="pl-PL" sz="1200" b="0" baseline="0" dirty="0"/>
                        <a:t>137 270,36 zł</a:t>
                      </a:r>
                      <a:endParaRPr lang="pl-PL" sz="1200" b="0" dirty="0"/>
                    </a:p>
                  </a:txBody>
                  <a:tcPr/>
                </a:tc>
                <a:extLst>
                  <a:ext uri="{0D108BD9-81ED-4DB2-BD59-A6C34878D82A}">
                    <a16:rowId xmlns:a16="http://schemas.microsoft.com/office/drawing/2014/main" val="10003"/>
                  </a:ext>
                </a:extLst>
              </a:tr>
              <a:tr h="215136">
                <a:tc>
                  <a:txBody>
                    <a:bodyPr/>
                    <a:lstStyle/>
                    <a:p>
                      <a:r>
                        <a:rPr lang="pl-PL" sz="1200" dirty="0"/>
                        <a:t>Wymiana sieci wodociągowej ul. Pokrzywnickiego </a:t>
                      </a:r>
                    </a:p>
                  </a:txBody>
                  <a:tcPr/>
                </a:tc>
                <a:tc>
                  <a:txBody>
                    <a:bodyPr/>
                    <a:lstStyle/>
                    <a:p>
                      <a:pPr algn="r"/>
                      <a:r>
                        <a:rPr lang="pl-PL" sz="1200" baseline="0" dirty="0"/>
                        <a:t>68 136,35 zł</a:t>
                      </a:r>
                      <a:endParaRPr lang="pl-PL" sz="1200" dirty="0"/>
                    </a:p>
                  </a:txBody>
                  <a:tcPr/>
                </a:tc>
                <a:extLst>
                  <a:ext uri="{0D108BD9-81ED-4DB2-BD59-A6C34878D82A}">
                    <a16:rowId xmlns:a16="http://schemas.microsoft.com/office/drawing/2014/main" val="10005"/>
                  </a:ext>
                </a:extLst>
              </a:tr>
              <a:tr h="1700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dirty="0"/>
                        <a:t>Modernizacja sieci wodociągowej Wrzosowa  i okolice (oś. Wiklinowe)</a:t>
                      </a:r>
                    </a:p>
                  </a:txBody>
                  <a:tcPr/>
                </a:tc>
                <a:tc>
                  <a:txBody>
                    <a:bodyPr/>
                    <a:lstStyle/>
                    <a:p>
                      <a:pPr algn="r"/>
                      <a:r>
                        <a:rPr lang="pl-PL" sz="1200" baseline="0" dirty="0"/>
                        <a:t>52 770,72 zł</a:t>
                      </a:r>
                      <a:endParaRPr lang="pl-PL" sz="1200" dirty="0"/>
                    </a:p>
                  </a:txBody>
                  <a:tcPr/>
                </a:tc>
                <a:extLst>
                  <a:ext uri="{0D108BD9-81ED-4DB2-BD59-A6C34878D82A}">
                    <a16:rowId xmlns:a16="http://schemas.microsoft.com/office/drawing/2014/main" val="10006"/>
                  </a:ext>
                </a:extLst>
              </a:tr>
              <a:tr h="194125">
                <a:tc>
                  <a:txBody>
                    <a:bodyPr/>
                    <a:lstStyle/>
                    <a:p>
                      <a:r>
                        <a:rPr lang="pl-PL" sz="1200" dirty="0"/>
                        <a:t>Budowa sieci wodociągowej koło nowego cmentarza</a:t>
                      </a:r>
                    </a:p>
                  </a:txBody>
                  <a:tcPr/>
                </a:tc>
                <a:tc>
                  <a:txBody>
                    <a:bodyPr/>
                    <a:lstStyle/>
                    <a:p>
                      <a:pPr algn="r"/>
                      <a:r>
                        <a:rPr lang="pl-PL" sz="1200" baseline="0" dirty="0"/>
                        <a:t>17 104,38 zł</a:t>
                      </a:r>
                      <a:endParaRPr lang="pl-PL" sz="1200" dirty="0"/>
                    </a:p>
                  </a:txBody>
                  <a:tcPr/>
                </a:tc>
                <a:extLst>
                  <a:ext uri="{0D108BD9-81ED-4DB2-BD59-A6C34878D82A}">
                    <a16:rowId xmlns:a16="http://schemas.microsoft.com/office/drawing/2014/main" val="10007"/>
                  </a:ext>
                </a:extLst>
              </a:tr>
              <a:tr h="146704">
                <a:tc>
                  <a:txBody>
                    <a:bodyPr/>
                    <a:lstStyle/>
                    <a:p>
                      <a:r>
                        <a:rPr lang="pl-PL" sz="1200" dirty="0"/>
                        <a:t>Budowa sieci wodociągowej ul. Więcborska</a:t>
                      </a:r>
                    </a:p>
                  </a:txBody>
                  <a:tcPr/>
                </a:tc>
                <a:tc>
                  <a:txBody>
                    <a:bodyPr/>
                    <a:lstStyle/>
                    <a:p>
                      <a:pPr algn="r"/>
                      <a:r>
                        <a:rPr lang="pl-PL" sz="1200" baseline="0" dirty="0"/>
                        <a:t>13 132,02 zł</a:t>
                      </a:r>
                      <a:endParaRPr lang="pl-PL" sz="1200" dirty="0"/>
                    </a:p>
                  </a:txBody>
                  <a:tcPr/>
                </a:tc>
                <a:extLst>
                  <a:ext uri="{0D108BD9-81ED-4DB2-BD59-A6C34878D82A}">
                    <a16:rowId xmlns:a16="http://schemas.microsoft.com/office/drawing/2014/main" val="10008"/>
                  </a:ext>
                </a:extLst>
              </a:tr>
              <a:tr h="271351">
                <a:tc>
                  <a:txBody>
                    <a:bodyPr/>
                    <a:lstStyle/>
                    <a:p>
                      <a:r>
                        <a:rPr lang="pl-PL" sz="1200" dirty="0"/>
                        <a:t>Budowa sieci wodociągowej Lutówko</a:t>
                      </a:r>
                    </a:p>
                  </a:txBody>
                  <a:tcPr/>
                </a:tc>
                <a:tc>
                  <a:txBody>
                    <a:bodyPr/>
                    <a:lstStyle/>
                    <a:p>
                      <a:pPr algn="r"/>
                      <a:r>
                        <a:rPr lang="pl-PL" sz="1200" dirty="0"/>
                        <a:t>26 830,68 zł</a:t>
                      </a:r>
                    </a:p>
                  </a:txBody>
                  <a:tcPr/>
                </a:tc>
                <a:extLst>
                  <a:ext uri="{0D108BD9-81ED-4DB2-BD59-A6C34878D82A}">
                    <a16:rowId xmlns:a16="http://schemas.microsoft.com/office/drawing/2014/main" val="35508639"/>
                  </a:ext>
                </a:extLst>
              </a:tr>
              <a:tr h="212121">
                <a:tc>
                  <a:txBody>
                    <a:bodyPr/>
                    <a:lstStyle/>
                    <a:p>
                      <a:r>
                        <a:rPr lang="pl-PL" sz="1200" dirty="0"/>
                        <a:t>Budowa sieci wodociągowej Dziechowo</a:t>
                      </a:r>
                    </a:p>
                  </a:txBody>
                  <a:tcPr/>
                </a:tc>
                <a:tc>
                  <a:txBody>
                    <a:bodyPr/>
                    <a:lstStyle/>
                    <a:p>
                      <a:pPr algn="r"/>
                      <a:r>
                        <a:rPr lang="pl-PL" sz="1200" dirty="0"/>
                        <a:t>38 117,41 zł</a:t>
                      </a:r>
                    </a:p>
                  </a:txBody>
                  <a:tcPr/>
                </a:tc>
                <a:extLst>
                  <a:ext uri="{0D108BD9-81ED-4DB2-BD59-A6C34878D82A}">
                    <a16:rowId xmlns:a16="http://schemas.microsoft.com/office/drawing/2014/main" val="727082384"/>
                  </a:ext>
                </a:extLst>
              </a:tr>
              <a:tr h="271351">
                <a:tc>
                  <a:txBody>
                    <a:bodyPr/>
                    <a:lstStyle/>
                    <a:p>
                      <a:r>
                        <a:rPr lang="pl-PL" sz="1200" dirty="0"/>
                        <a:t>Budowa sieci wodociągowej Wiśniewa</a:t>
                      </a:r>
                    </a:p>
                  </a:txBody>
                  <a:tcPr/>
                </a:tc>
                <a:tc>
                  <a:txBody>
                    <a:bodyPr/>
                    <a:lstStyle/>
                    <a:p>
                      <a:pPr algn="r"/>
                      <a:r>
                        <a:rPr lang="pl-PL" sz="1200" dirty="0"/>
                        <a:t>22 716,86 zł</a:t>
                      </a:r>
                    </a:p>
                  </a:txBody>
                  <a:tcPr/>
                </a:tc>
                <a:extLst>
                  <a:ext uri="{0D108BD9-81ED-4DB2-BD59-A6C34878D82A}">
                    <a16:rowId xmlns:a16="http://schemas.microsoft.com/office/drawing/2014/main" val="95488695"/>
                  </a:ext>
                </a:extLst>
              </a:tr>
              <a:tr h="271351">
                <a:tc>
                  <a:txBody>
                    <a:bodyPr/>
                    <a:lstStyle/>
                    <a:p>
                      <a:r>
                        <a:rPr lang="pl-PL" sz="1200" dirty="0"/>
                        <a:t>Budowa sieci wodociągowej i kanalizacyjnej Piaseczno</a:t>
                      </a:r>
                    </a:p>
                  </a:txBody>
                  <a:tcPr/>
                </a:tc>
                <a:tc>
                  <a:txBody>
                    <a:bodyPr/>
                    <a:lstStyle/>
                    <a:p>
                      <a:pPr algn="r"/>
                      <a:r>
                        <a:rPr lang="pl-PL" sz="1200" dirty="0"/>
                        <a:t>96 291,70 zł</a:t>
                      </a:r>
                    </a:p>
                  </a:txBody>
                  <a:tcPr/>
                </a:tc>
                <a:extLst>
                  <a:ext uri="{0D108BD9-81ED-4DB2-BD59-A6C34878D82A}">
                    <a16:rowId xmlns:a16="http://schemas.microsoft.com/office/drawing/2014/main" val="2024610935"/>
                  </a:ext>
                </a:extLst>
              </a:tr>
              <a:tr h="271351">
                <a:tc>
                  <a:txBody>
                    <a:bodyPr/>
                    <a:lstStyle/>
                    <a:p>
                      <a:r>
                        <a:rPr lang="pl-PL" sz="1200" dirty="0"/>
                        <a:t>Budowa sieci kanalizacyjnej Odrodzenia</a:t>
                      </a:r>
                    </a:p>
                  </a:txBody>
                  <a:tcPr/>
                </a:tc>
                <a:tc>
                  <a:txBody>
                    <a:bodyPr/>
                    <a:lstStyle/>
                    <a:p>
                      <a:pPr algn="r"/>
                      <a:r>
                        <a:rPr lang="pl-PL" sz="1200" dirty="0"/>
                        <a:t>35 216,28 zł</a:t>
                      </a:r>
                    </a:p>
                  </a:txBody>
                  <a:tcPr/>
                </a:tc>
                <a:extLst>
                  <a:ext uri="{0D108BD9-81ED-4DB2-BD59-A6C34878D82A}">
                    <a16:rowId xmlns:a16="http://schemas.microsoft.com/office/drawing/2014/main" val="4082409382"/>
                  </a:ext>
                </a:extLst>
              </a:tr>
              <a:tr h="204309">
                <a:tc>
                  <a:txBody>
                    <a:bodyPr/>
                    <a:lstStyle/>
                    <a:p>
                      <a:r>
                        <a:rPr lang="pl-PL" sz="1200" dirty="0"/>
                        <a:t>Modernizacja studni głębinowej Sępólno </a:t>
                      </a:r>
                    </a:p>
                  </a:txBody>
                  <a:tcPr/>
                </a:tc>
                <a:tc>
                  <a:txBody>
                    <a:bodyPr/>
                    <a:lstStyle/>
                    <a:p>
                      <a:pPr algn="r"/>
                      <a:r>
                        <a:rPr lang="pl-PL" sz="1200" dirty="0"/>
                        <a:t>13 000,00 zł</a:t>
                      </a:r>
                    </a:p>
                  </a:txBody>
                  <a:tcPr/>
                </a:tc>
                <a:extLst>
                  <a:ext uri="{0D108BD9-81ED-4DB2-BD59-A6C34878D82A}">
                    <a16:rowId xmlns:a16="http://schemas.microsoft.com/office/drawing/2014/main" val="4265346033"/>
                  </a:ext>
                </a:extLst>
              </a:tr>
              <a:tr h="271351">
                <a:tc>
                  <a:txBody>
                    <a:bodyPr/>
                    <a:lstStyle/>
                    <a:p>
                      <a:r>
                        <a:rPr lang="pl-PL" sz="1200" dirty="0"/>
                        <a:t>Zakup samochodu Fiat </a:t>
                      </a:r>
                      <a:r>
                        <a:rPr lang="pl-PL" sz="1200" dirty="0" err="1"/>
                        <a:t>Talento</a:t>
                      </a:r>
                      <a:endParaRPr lang="pl-PL" sz="1200" dirty="0"/>
                    </a:p>
                  </a:txBody>
                  <a:tcPr/>
                </a:tc>
                <a:tc>
                  <a:txBody>
                    <a:bodyPr/>
                    <a:lstStyle/>
                    <a:p>
                      <a:pPr algn="r"/>
                      <a:r>
                        <a:rPr lang="pl-PL" sz="1200" dirty="0"/>
                        <a:t>53 000,00 zł</a:t>
                      </a:r>
                    </a:p>
                  </a:txBody>
                  <a:tcPr/>
                </a:tc>
                <a:extLst>
                  <a:ext uri="{0D108BD9-81ED-4DB2-BD59-A6C34878D82A}">
                    <a16:rowId xmlns:a16="http://schemas.microsoft.com/office/drawing/2014/main" val="2252854003"/>
                  </a:ext>
                </a:extLst>
              </a:tr>
              <a:tr h="271351">
                <a:tc>
                  <a:txBody>
                    <a:bodyPr/>
                    <a:lstStyle/>
                    <a:p>
                      <a:r>
                        <a:rPr lang="pl-PL" sz="1200" dirty="0"/>
                        <a:t>Zakup garażu dwustanowiskowego SUW Sępólno </a:t>
                      </a:r>
                    </a:p>
                  </a:txBody>
                  <a:tcPr/>
                </a:tc>
                <a:tc>
                  <a:txBody>
                    <a:bodyPr/>
                    <a:lstStyle/>
                    <a:p>
                      <a:pPr algn="r"/>
                      <a:r>
                        <a:rPr lang="pl-PL" sz="1200" dirty="0"/>
                        <a:t>11 382,11 zł</a:t>
                      </a:r>
                    </a:p>
                  </a:txBody>
                  <a:tcPr/>
                </a:tc>
                <a:extLst>
                  <a:ext uri="{0D108BD9-81ED-4DB2-BD59-A6C34878D82A}">
                    <a16:rowId xmlns:a16="http://schemas.microsoft.com/office/drawing/2014/main" val="2461009595"/>
                  </a:ext>
                </a:extLst>
              </a:tr>
              <a:tr h="271351">
                <a:tc>
                  <a:txBody>
                    <a:bodyPr/>
                    <a:lstStyle/>
                    <a:p>
                      <a:r>
                        <a:rPr lang="pl-PL" sz="1200" dirty="0"/>
                        <a:t>Utworzenie stanowiska wulkanizacyjnego</a:t>
                      </a:r>
                    </a:p>
                  </a:txBody>
                  <a:tcPr/>
                </a:tc>
                <a:tc>
                  <a:txBody>
                    <a:bodyPr/>
                    <a:lstStyle/>
                    <a:p>
                      <a:pPr algn="r"/>
                      <a:r>
                        <a:rPr lang="pl-PL" sz="1200" dirty="0"/>
                        <a:t>16 579,79 zł</a:t>
                      </a:r>
                    </a:p>
                  </a:txBody>
                  <a:tcPr/>
                </a:tc>
                <a:extLst>
                  <a:ext uri="{0D108BD9-81ED-4DB2-BD59-A6C34878D82A}">
                    <a16:rowId xmlns:a16="http://schemas.microsoft.com/office/drawing/2014/main" val="2749604320"/>
                  </a:ext>
                </a:extLst>
              </a:tr>
              <a:tr h="271351">
                <a:tc>
                  <a:txBody>
                    <a:bodyPr/>
                    <a:lstStyle/>
                    <a:p>
                      <a:r>
                        <a:rPr lang="pl-PL" sz="1200" dirty="0"/>
                        <a:t>Budowa ciepłociągu ul. Przemysłowa</a:t>
                      </a:r>
                    </a:p>
                  </a:txBody>
                  <a:tcPr/>
                </a:tc>
                <a:tc>
                  <a:txBody>
                    <a:bodyPr/>
                    <a:lstStyle/>
                    <a:p>
                      <a:pPr algn="r"/>
                      <a:r>
                        <a:rPr lang="pl-PL" sz="1200" dirty="0"/>
                        <a:t>68 630,18 zł</a:t>
                      </a:r>
                    </a:p>
                  </a:txBody>
                  <a:tcPr/>
                </a:tc>
                <a:extLst>
                  <a:ext uri="{0D108BD9-81ED-4DB2-BD59-A6C34878D82A}">
                    <a16:rowId xmlns:a16="http://schemas.microsoft.com/office/drawing/2014/main" val="1179181911"/>
                  </a:ext>
                </a:extLst>
              </a:tr>
              <a:tr h="271351">
                <a:tc>
                  <a:txBody>
                    <a:bodyPr/>
                    <a:lstStyle/>
                    <a:p>
                      <a:r>
                        <a:rPr lang="pl-PL" sz="1200" dirty="0"/>
                        <a:t>Modernizacja ciepłowni</a:t>
                      </a:r>
                    </a:p>
                  </a:txBody>
                  <a:tcPr/>
                </a:tc>
                <a:tc>
                  <a:txBody>
                    <a:bodyPr/>
                    <a:lstStyle/>
                    <a:p>
                      <a:pPr algn="r"/>
                      <a:r>
                        <a:rPr lang="pl-PL" sz="1200" dirty="0"/>
                        <a:t>99 669,74 zł</a:t>
                      </a:r>
                    </a:p>
                  </a:txBody>
                  <a:tcPr/>
                </a:tc>
                <a:extLst>
                  <a:ext uri="{0D108BD9-81ED-4DB2-BD59-A6C34878D82A}">
                    <a16:rowId xmlns:a16="http://schemas.microsoft.com/office/drawing/2014/main" val="1277923673"/>
                  </a:ext>
                </a:extLst>
              </a:tr>
            </a:tbl>
          </a:graphicData>
        </a:graphic>
      </p:graphicFrame>
      <p:sp>
        <p:nvSpPr>
          <p:cNvPr id="2" name="pole tekstowe 1">
            <a:extLst>
              <a:ext uri="{FF2B5EF4-FFF2-40B4-BE49-F238E27FC236}">
                <a16:creationId xmlns:a16="http://schemas.microsoft.com/office/drawing/2014/main" id="{C180E609-DBD8-48C5-9CAA-F8605EF7552A}"/>
              </a:ext>
            </a:extLst>
          </p:cNvPr>
          <p:cNvSpPr txBox="1"/>
          <p:nvPr/>
        </p:nvSpPr>
        <p:spPr>
          <a:xfrm>
            <a:off x="994299" y="399869"/>
            <a:ext cx="9368901" cy="369332"/>
          </a:xfrm>
          <a:prstGeom prst="rect">
            <a:avLst/>
          </a:prstGeom>
          <a:noFill/>
        </p:spPr>
        <p:txBody>
          <a:bodyPr wrap="square" rtlCol="0">
            <a:spAutoFit/>
          </a:bodyPr>
          <a:lstStyle/>
          <a:p>
            <a:r>
              <a:rPr lang="pl-PL" dirty="0"/>
              <a:t>Nakłady  inwestycyjne  poniesione w 2021 roku to między innymi:</a:t>
            </a:r>
          </a:p>
        </p:txBody>
      </p:sp>
      <p:pic>
        <p:nvPicPr>
          <p:cNvPr id="10" name="Obraz 9">
            <a:extLst>
              <a:ext uri="{FF2B5EF4-FFF2-40B4-BE49-F238E27FC236}">
                <a16:creationId xmlns:a16="http://schemas.microsoft.com/office/drawing/2014/main" id="{12290BA8-1008-412A-A6DA-5B96354058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4606" y="5442014"/>
            <a:ext cx="2881165" cy="1369103"/>
          </a:xfrm>
          <a:prstGeom prst="rect">
            <a:avLst/>
          </a:prstGeom>
        </p:spPr>
      </p:pic>
    </p:spTree>
    <p:extLst>
      <p:ext uri="{BB962C8B-B14F-4D97-AF65-F5344CB8AC3E}">
        <p14:creationId xmlns:p14="http://schemas.microsoft.com/office/powerpoint/2010/main" val="25935837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97A40055-EC2B-4407-9E27-708EBD5CEC27}"/>
              </a:ext>
            </a:extLst>
          </p:cNvPr>
          <p:cNvSpPr/>
          <p:nvPr/>
        </p:nvSpPr>
        <p:spPr>
          <a:xfrm>
            <a:off x="4676438" y="57090"/>
            <a:ext cx="2614818" cy="400110"/>
          </a:xfrm>
          <a:prstGeom prst="rect">
            <a:avLst/>
          </a:prstGeom>
        </p:spPr>
        <p:txBody>
          <a:bodyPr wrap="none">
            <a:spAutoFit/>
          </a:bodyPr>
          <a:lstStyle/>
          <a:p>
            <a:r>
              <a:rPr lang="pl-PL" sz="2000" b="1" dirty="0">
                <a:ln w="0"/>
                <a:solidFill>
                  <a:srgbClr val="00B0F0"/>
                </a:solidFill>
                <a:effectLst>
                  <a:outerShdw blurRad="38100" dist="25400" dir="5400000" algn="ctr" rotWithShape="0">
                    <a:srgbClr val="6E747A">
                      <a:alpha val="43000"/>
                    </a:srgbClr>
                  </a:outerShdw>
                </a:effectLst>
              </a:rPr>
              <a:t>- FORMA PRAWNA -</a:t>
            </a:r>
          </a:p>
        </p:txBody>
      </p:sp>
      <p:sp>
        <p:nvSpPr>
          <p:cNvPr id="9" name="Prostokąt 8">
            <a:extLst>
              <a:ext uri="{FF2B5EF4-FFF2-40B4-BE49-F238E27FC236}">
                <a16:creationId xmlns:a16="http://schemas.microsoft.com/office/drawing/2014/main" id="{E408A8C8-F4EC-4FC2-AE46-162F2551361F}"/>
              </a:ext>
            </a:extLst>
          </p:cNvPr>
          <p:cNvSpPr/>
          <p:nvPr/>
        </p:nvSpPr>
        <p:spPr>
          <a:xfrm>
            <a:off x="1371600" y="1403891"/>
            <a:ext cx="6015789" cy="2308324"/>
          </a:xfrm>
          <a:prstGeom prst="rect">
            <a:avLst/>
          </a:prstGeom>
        </p:spPr>
        <p:txBody>
          <a:bodyPr wrap="square">
            <a:spAutoFit/>
          </a:bodyPr>
          <a:lstStyle/>
          <a:p>
            <a:r>
              <a:rPr lang="pl-PL" dirty="0"/>
              <a:t>Zakład Gospodarki Komunalnej w Sępólnie Krajeńskim Spółka z o.o. powstała poprzez zawarcie poniższej umowy:</a:t>
            </a:r>
          </a:p>
          <a:p>
            <a:endParaRPr lang="pl-PL" dirty="0"/>
          </a:p>
          <a:p>
            <a:pPr algn="ctr"/>
            <a:r>
              <a:rPr lang="pl-PL" dirty="0"/>
              <a:t>UMOWA SPÓŁKI Z DNIA 10.12.1996 R. </a:t>
            </a:r>
          </a:p>
          <a:p>
            <a:pPr algn="ctr"/>
            <a:r>
              <a:rPr lang="pl-PL" dirty="0"/>
              <a:t>W FORMIE AKTU NOTARIALNEGO SPORZĄDZONEGO PRZEZ NOTARIUSZA MARKA JANA BOENIGK W KANCELARII NOTARIALNEJ W SĘPÓLNIE KRAJEŃSKIM (REP. A NR 7348/1996)</a:t>
            </a:r>
          </a:p>
        </p:txBody>
      </p:sp>
      <p:cxnSp>
        <p:nvCxnSpPr>
          <p:cNvPr id="10" name="Łącznik prosty 9">
            <a:extLst>
              <a:ext uri="{FF2B5EF4-FFF2-40B4-BE49-F238E27FC236}">
                <a16:creationId xmlns:a16="http://schemas.microsoft.com/office/drawing/2014/main" id="{4C015A03-69DF-48D4-92F2-7EF0E83B384D}"/>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Łącznik prosty 10">
            <a:extLst>
              <a:ext uri="{FF2B5EF4-FFF2-40B4-BE49-F238E27FC236}">
                <a16:creationId xmlns:a16="http://schemas.microsoft.com/office/drawing/2014/main" id="{E61C1A23-2040-4E02-AE90-E74AB88849B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2" name="Obraz 11">
            <a:extLst>
              <a:ext uri="{FF2B5EF4-FFF2-40B4-BE49-F238E27FC236}">
                <a16:creationId xmlns:a16="http://schemas.microsoft.com/office/drawing/2014/main" id="{D6F37F8E-FC5D-4BB4-BCC1-E6B897A31E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pic>
        <p:nvPicPr>
          <p:cNvPr id="13" name="Picture 2" descr="https://www.rzetelnyregulamin.pl/upload/Image/umow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0260" y="1024528"/>
            <a:ext cx="3076575" cy="3067050"/>
          </a:xfrm>
          <a:prstGeom prst="rect">
            <a:avLst/>
          </a:prstGeom>
          <a:noFill/>
          <a:extLst>
            <a:ext uri="{909E8E84-426E-40DD-AFC4-6F175D3DCCD1}">
              <a14:hiddenFill xmlns:a14="http://schemas.microsoft.com/office/drawing/2010/main">
                <a:solidFill>
                  <a:srgbClr val="FFFFFF"/>
                </a:solidFill>
              </a14:hiddenFill>
            </a:ext>
          </a:extLst>
        </p:spPr>
      </p:pic>
      <p:sp>
        <p:nvSpPr>
          <p:cNvPr id="14" name="Prostokąt 13">
            <a:extLst>
              <a:ext uri="{FF2B5EF4-FFF2-40B4-BE49-F238E27FC236}">
                <a16:creationId xmlns:a16="http://schemas.microsoft.com/office/drawing/2014/main" id="{D37796CD-19A7-A120-1C91-3A31B29610B5}"/>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11515554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0" y="89477"/>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sp>
        <p:nvSpPr>
          <p:cNvPr id="3" name="pole tekstowe 2">
            <a:extLst>
              <a:ext uri="{FF2B5EF4-FFF2-40B4-BE49-F238E27FC236}">
                <a16:creationId xmlns:a16="http://schemas.microsoft.com/office/drawing/2014/main" id="{13476F85-3AEC-49F7-B3AE-1E92E35D154C}"/>
              </a:ext>
            </a:extLst>
          </p:cNvPr>
          <p:cNvSpPr txBox="1"/>
          <p:nvPr/>
        </p:nvSpPr>
        <p:spPr>
          <a:xfrm>
            <a:off x="1083076" y="458809"/>
            <a:ext cx="7217541" cy="369332"/>
          </a:xfrm>
          <a:prstGeom prst="rect">
            <a:avLst/>
          </a:prstGeom>
          <a:noFill/>
        </p:spPr>
        <p:txBody>
          <a:bodyPr wrap="square" rtlCol="0">
            <a:spAutoFit/>
          </a:bodyPr>
          <a:lstStyle/>
          <a:p>
            <a:r>
              <a:rPr lang="pl-PL" dirty="0"/>
              <a:t>Nakłady  inwestycyjne poniesione do 30 czerwca 2022 roku: </a:t>
            </a:r>
          </a:p>
        </p:txBody>
      </p:sp>
      <p:graphicFrame>
        <p:nvGraphicFramePr>
          <p:cNvPr id="10" name="Tabela 9">
            <a:extLst>
              <a:ext uri="{FF2B5EF4-FFF2-40B4-BE49-F238E27FC236}">
                <a16:creationId xmlns:a16="http://schemas.microsoft.com/office/drawing/2014/main" id="{0CFDAA6A-9903-43D2-99CD-35B4C82E3995}"/>
              </a:ext>
            </a:extLst>
          </p:cNvPr>
          <p:cNvGraphicFramePr>
            <a:graphicFrameLocks noGrp="1"/>
          </p:cNvGraphicFramePr>
          <p:nvPr>
            <p:extLst>
              <p:ext uri="{D42A27DB-BD31-4B8C-83A1-F6EECF244321}">
                <p14:modId xmlns:p14="http://schemas.microsoft.com/office/powerpoint/2010/main" val="1927152254"/>
              </p:ext>
            </p:extLst>
          </p:nvPr>
        </p:nvGraphicFramePr>
        <p:xfrm>
          <a:off x="1269506" y="1101123"/>
          <a:ext cx="8726749" cy="3514023"/>
        </p:xfrm>
        <a:graphic>
          <a:graphicData uri="http://schemas.openxmlformats.org/drawingml/2006/table">
            <a:tbl>
              <a:tblPr firstRow="1" bandRow="1">
                <a:tableStyleId>{69CF1AB2-1976-4502-BF36-3FF5EA218861}</a:tableStyleId>
              </a:tblPr>
              <a:tblGrid>
                <a:gridCol w="6264598">
                  <a:extLst>
                    <a:ext uri="{9D8B030D-6E8A-4147-A177-3AD203B41FA5}">
                      <a16:colId xmlns:a16="http://schemas.microsoft.com/office/drawing/2014/main" val="20000"/>
                    </a:ext>
                  </a:extLst>
                </a:gridCol>
                <a:gridCol w="2462151">
                  <a:extLst>
                    <a:ext uri="{9D8B030D-6E8A-4147-A177-3AD203B41FA5}">
                      <a16:colId xmlns:a16="http://schemas.microsoft.com/office/drawing/2014/main" val="20001"/>
                    </a:ext>
                  </a:extLst>
                </a:gridCol>
              </a:tblGrid>
              <a:tr h="334117">
                <a:tc>
                  <a:txBody>
                    <a:bodyPr/>
                    <a:lstStyle/>
                    <a:p>
                      <a:r>
                        <a:rPr lang="pl-PL" sz="1400" b="0" dirty="0"/>
                        <a:t>Budowa studni głębinowej Sępólno Krajeńskie</a:t>
                      </a:r>
                    </a:p>
                  </a:txBody>
                  <a:tcPr/>
                </a:tc>
                <a:tc>
                  <a:txBody>
                    <a:bodyPr/>
                    <a:lstStyle/>
                    <a:p>
                      <a:pPr algn="r"/>
                      <a:r>
                        <a:rPr lang="pl-PL" sz="1400" b="0" dirty="0"/>
                        <a:t>144 162,29 zł</a:t>
                      </a:r>
                    </a:p>
                  </a:txBody>
                  <a:tcPr/>
                </a:tc>
                <a:extLst>
                  <a:ext uri="{0D108BD9-81ED-4DB2-BD59-A6C34878D82A}">
                    <a16:rowId xmlns:a16="http://schemas.microsoft.com/office/drawing/2014/main" val="10000"/>
                  </a:ext>
                </a:extLst>
              </a:tr>
              <a:tr h="285315">
                <a:tc>
                  <a:txBody>
                    <a:bodyPr/>
                    <a:lstStyle/>
                    <a:p>
                      <a:r>
                        <a:rPr lang="pl-PL" sz="1400" dirty="0"/>
                        <a:t>Modernizacja stacji podwyższenia ciśnienia w Grochowcu</a:t>
                      </a:r>
                    </a:p>
                  </a:txBody>
                  <a:tcPr/>
                </a:tc>
                <a:tc>
                  <a:txBody>
                    <a:bodyPr/>
                    <a:lstStyle/>
                    <a:p>
                      <a:pPr algn="r"/>
                      <a:r>
                        <a:rPr lang="pl-PL" sz="1400" dirty="0"/>
                        <a:t>17 496,93 zł</a:t>
                      </a:r>
                    </a:p>
                  </a:txBody>
                  <a:tcPr/>
                </a:tc>
                <a:extLst>
                  <a:ext uri="{0D108BD9-81ED-4DB2-BD59-A6C34878D82A}">
                    <a16:rowId xmlns:a16="http://schemas.microsoft.com/office/drawing/2014/main" val="10001"/>
                  </a:ext>
                </a:extLst>
              </a:tr>
              <a:tr h="355187">
                <a:tc>
                  <a:txBody>
                    <a:bodyPr/>
                    <a:lstStyle/>
                    <a:p>
                      <a:r>
                        <a:rPr lang="pl-PL" sz="1400" dirty="0"/>
                        <a:t>Budowa sieci wodociągowej i kanalizacyjnej ul. </a:t>
                      </a:r>
                      <a:r>
                        <a:rPr lang="pl-PL" sz="1400" dirty="0" err="1"/>
                        <a:t>Komierowska</a:t>
                      </a:r>
                      <a:endParaRPr lang="pl-PL" sz="1400" dirty="0"/>
                    </a:p>
                  </a:txBody>
                  <a:tcPr/>
                </a:tc>
                <a:tc>
                  <a:txBody>
                    <a:bodyPr/>
                    <a:lstStyle/>
                    <a:p>
                      <a:pPr algn="r"/>
                      <a:r>
                        <a:rPr lang="pl-PL" sz="1400" dirty="0"/>
                        <a:t>80 082,51 zł</a:t>
                      </a:r>
                    </a:p>
                  </a:txBody>
                  <a:tcPr/>
                </a:tc>
                <a:extLst>
                  <a:ext uri="{0D108BD9-81ED-4DB2-BD59-A6C34878D82A}">
                    <a16:rowId xmlns:a16="http://schemas.microsoft.com/office/drawing/2014/main" val="277087271"/>
                  </a:ext>
                </a:extLst>
              </a:tr>
              <a:tr h="285315">
                <a:tc>
                  <a:txBody>
                    <a:bodyPr/>
                    <a:lstStyle/>
                    <a:p>
                      <a:r>
                        <a:rPr lang="pl-PL" sz="1400" dirty="0"/>
                        <a:t>Budowa sieci wodociągowej os. Wiklinowe</a:t>
                      </a:r>
                    </a:p>
                  </a:txBody>
                  <a:tcPr/>
                </a:tc>
                <a:tc>
                  <a:txBody>
                    <a:bodyPr/>
                    <a:lstStyle/>
                    <a:p>
                      <a:pPr algn="r"/>
                      <a:r>
                        <a:rPr lang="pl-PL" sz="1400" dirty="0"/>
                        <a:t>49 331,48 zł</a:t>
                      </a:r>
                    </a:p>
                  </a:txBody>
                  <a:tcPr/>
                </a:tc>
                <a:extLst>
                  <a:ext uri="{0D108BD9-81ED-4DB2-BD59-A6C34878D82A}">
                    <a16:rowId xmlns:a16="http://schemas.microsoft.com/office/drawing/2014/main" val="2205743786"/>
                  </a:ext>
                </a:extLst>
              </a:tr>
              <a:tr h="285315">
                <a:tc>
                  <a:txBody>
                    <a:bodyPr/>
                    <a:lstStyle/>
                    <a:p>
                      <a:r>
                        <a:rPr lang="pl-PL" sz="1400" dirty="0"/>
                        <a:t>Budowa sieci wodociągowej Wiśniewa-Wiśniewka</a:t>
                      </a:r>
                    </a:p>
                  </a:txBody>
                  <a:tcPr/>
                </a:tc>
                <a:tc>
                  <a:txBody>
                    <a:bodyPr/>
                    <a:lstStyle/>
                    <a:p>
                      <a:pPr algn="r"/>
                      <a:r>
                        <a:rPr lang="pl-PL" sz="1400" dirty="0"/>
                        <a:t>65 727,09 zł</a:t>
                      </a:r>
                    </a:p>
                  </a:txBody>
                  <a:tcPr/>
                </a:tc>
                <a:extLst>
                  <a:ext uri="{0D108BD9-81ED-4DB2-BD59-A6C34878D82A}">
                    <a16:rowId xmlns:a16="http://schemas.microsoft.com/office/drawing/2014/main" val="512538298"/>
                  </a:ext>
                </a:extLst>
              </a:tr>
              <a:tr h="285315">
                <a:tc>
                  <a:txBody>
                    <a:bodyPr/>
                    <a:lstStyle/>
                    <a:p>
                      <a:r>
                        <a:rPr lang="pl-PL" sz="1400" dirty="0"/>
                        <a:t>Budowa sieci wodociągowej  ul. Więcborska</a:t>
                      </a:r>
                    </a:p>
                  </a:txBody>
                  <a:tcPr/>
                </a:tc>
                <a:tc>
                  <a:txBody>
                    <a:bodyPr/>
                    <a:lstStyle/>
                    <a:p>
                      <a:pPr algn="r"/>
                      <a:r>
                        <a:rPr lang="pl-PL" sz="1400" dirty="0"/>
                        <a:t>4 592,99 zł</a:t>
                      </a:r>
                    </a:p>
                  </a:txBody>
                  <a:tcPr/>
                </a:tc>
                <a:extLst>
                  <a:ext uri="{0D108BD9-81ED-4DB2-BD59-A6C34878D82A}">
                    <a16:rowId xmlns:a16="http://schemas.microsoft.com/office/drawing/2014/main" val="2973085615"/>
                  </a:ext>
                </a:extLst>
              </a:tr>
              <a:tr h="285315">
                <a:tc>
                  <a:txBody>
                    <a:bodyPr/>
                    <a:lstStyle/>
                    <a:p>
                      <a:r>
                        <a:rPr lang="pl-PL" sz="1400" dirty="0"/>
                        <a:t>Modernizacja SUW Kawle</a:t>
                      </a:r>
                    </a:p>
                  </a:txBody>
                  <a:tcPr/>
                </a:tc>
                <a:tc>
                  <a:txBody>
                    <a:bodyPr/>
                    <a:lstStyle/>
                    <a:p>
                      <a:pPr algn="r"/>
                      <a:r>
                        <a:rPr lang="pl-PL" sz="1400" dirty="0"/>
                        <a:t>4 902,20 zł</a:t>
                      </a:r>
                    </a:p>
                  </a:txBody>
                  <a:tcPr/>
                </a:tc>
                <a:extLst>
                  <a:ext uri="{0D108BD9-81ED-4DB2-BD59-A6C34878D82A}">
                    <a16:rowId xmlns:a16="http://schemas.microsoft.com/office/drawing/2014/main" val="10006"/>
                  </a:ext>
                </a:extLst>
              </a:tr>
              <a:tr h="285315">
                <a:tc>
                  <a:txBody>
                    <a:bodyPr/>
                    <a:lstStyle/>
                    <a:p>
                      <a:r>
                        <a:rPr lang="pl-PL" sz="1400" dirty="0"/>
                        <a:t>Budowa sieci wodociągowej i kanalizacyjnej </a:t>
                      </a:r>
                      <a:r>
                        <a:rPr lang="pl-PL" sz="1400" dirty="0" err="1"/>
                        <a:t>Sikorz</a:t>
                      </a:r>
                      <a:endParaRPr lang="pl-PL" sz="1400" dirty="0"/>
                    </a:p>
                  </a:txBody>
                  <a:tcPr/>
                </a:tc>
                <a:tc>
                  <a:txBody>
                    <a:bodyPr/>
                    <a:lstStyle/>
                    <a:p>
                      <a:pPr algn="r"/>
                      <a:r>
                        <a:rPr lang="pl-PL" sz="1400" dirty="0"/>
                        <a:t>14 692,89 zł</a:t>
                      </a:r>
                    </a:p>
                  </a:txBody>
                  <a:tcPr/>
                </a:tc>
                <a:extLst>
                  <a:ext uri="{0D108BD9-81ED-4DB2-BD59-A6C34878D82A}">
                    <a16:rowId xmlns:a16="http://schemas.microsoft.com/office/drawing/2014/main" val="591534351"/>
                  </a:ext>
                </a:extLst>
              </a:tr>
              <a:tr h="285315">
                <a:tc>
                  <a:txBody>
                    <a:bodyPr/>
                    <a:lstStyle/>
                    <a:p>
                      <a:r>
                        <a:rPr lang="pl-PL" sz="1400" dirty="0"/>
                        <a:t>Zakup samochodu - śmieciarki</a:t>
                      </a:r>
                    </a:p>
                  </a:txBody>
                  <a:tcPr/>
                </a:tc>
                <a:tc>
                  <a:txBody>
                    <a:bodyPr/>
                    <a:lstStyle/>
                    <a:p>
                      <a:pPr algn="r"/>
                      <a:r>
                        <a:rPr lang="pl-PL" sz="1400" dirty="0"/>
                        <a:t>35 000,00 zł</a:t>
                      </a:r>
                    </a:p>
                  </a:txBody>
                  <a:tcPr/>
                </a:tc>
                <a:extLst>
                  <a:ext uri="{0D108BD9-81ED-4DB2-BD59-A6C34878D82A}">
                    <a16:rowId xmlns:a16="http://schemas.microsoft.com/office/drawing/2014/main" val="3881896782"/>
                  </a:ext>
                </a:extLst>
              </a:tr>
              <a:tr h="3466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400" dirty="0"/>
                        <a:t>Zakup samochodu - śmieciarki</a:t>
                      </a:r>
                    </a:p>
                  </a:txBody>
                  <a:tcPr/>
                </a:tc>
                <a:tc>
                  <a:txBody>
                    <a:bodyPr/>
                    <a:lstStyle/>
                    <a:p>
                      <a:pPr algn="r"/>
                      <a:r>
                        <a:rPr lang="pl-PL" sz="1400" dirty="0"/>
                        <a:t>60 000,00 zł</a:t>
                      </a:r>
                    </a:p>
                  </a:txBody>
                  <a:tcPr/>
                </a:tc>
                <a:extLst>
                  <a:ext uri="{0D108BD9-81ED-4DB2-BD59-A6C34878D82A}">
                    <a16:rowId xmlns:a16="http://schemas.microsoft.com/office/drawing/2014/main" val="1792303502"/>
                  </a:ext>
                </a:extLst>
              </a:tr>
              <a:tr h="344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400" dirty="0"/>
                        <a:t>Zakup sprężarki śrubowej</a:t>
                      </a:r>
                    </a:p>
                  </a:txBody>
                  <a:tcPr/>
                </a:tc>
                <a:tc>
                  <a:txBody>
                    <a:bodyPr/>
                    <a:lstStyle/>
                    <a:p>
                      <a:pPr algn="r"/>
                      <a:r>
                        <a:rPr lang="pl-PL" sz="1400" dirty="0"/>
                        <a:t>26 500,00</a:t>
                      </a:r>
                    </a:p>
                  </a:txBody>
                  <a:tcPr/>
                </a:tc>
                <a:extLst>
                  <a:ext uri="{0D108BD9-81ED-4DB2-BD59-A6C34878D82A}">
                    <a16:rowId xmlns:a16="http://schemas.microsoft.com/office/drawing/2014/main" val="1462883866"/>
                  </a:ext>
                </a:extLst>
              </a:tr>
            </a:tbl>
          </a:graphicData>
        </a:graphic>
      </p:graphicFrame>
      <p:pic>
        <p:nvPicPr>
          <p:cNvPr id="11" name="Obraz 10">
            <a:extLst>
              <a:ext uri="{FF2B5EF4-FFF2-40B4-BE49-F238E27FC236}">
                <a16:creationId xmlns:a16="http://schemas.microsoft.com/office/drawing/2014/main" id="{DE14523E-636F-4DF0-B63D-68F4635906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9" name="Prostokąt 8">
            <a:extLst>
              <a:ext uri="{FF2B5EF4-FFF2-40B4-BE49-F238E27FC236}">
                <a16:creationId xmlns:a16="http://schemas.microsoft.com/office/drawing/2014/main" id="{E2C22D37-3D3C-E2A8-A53C-FB9A54E96176}"/>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16326578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0" y="79233"/>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sp>
        <p:nvSpPr>
          <p:cNvPr id="2" name="pole tekstowe 1">
            <a:extLst>
              <a:ext uri="{FF2B5EF4-FFF2-40B4-BE49-F238E27FC236}">
                <a16:creationId xmlns:a16="http://schemas.microsoft.com/office/drawing/2014/main" id="{DFFD737F-DD46-4C72-A0D4-74FA8654E887}"/>
              </a:ext>
            </a:extLst>
          </p:cNvPr>
          <p:cNvSpPr txBox="1"/>
          <p:nvPr/>
        </p:nvSpPr>
        <p:spPr>
          <a:xfrm>
            <a:off x="1142999" y="906140"/>
            <a:ext cx="9855457" cy="3416320"/>
          </a:xfrm>
          <a:prstGeom prst="rect">
            <a:avLst/>
          </a:prstGeom>
          <a:noFill/>
        </p:spPr>
        <p:txBody>
          <a:bodyPr wrap="square" rtlCol="0">
            <a:spAutoFit/>
          </a:bodyPr>
          <a:lstStyle/>
          <a:p>
            <a:pPr>
              <a:spcAft>
                <a:spcPts val="0"/>
              </a:spcAft>
            </a:pPr>
            <a:r>
              <a:rPr lang="pl-PL" b="1" i="1" dirty="0">
                <a:ea typeface="Times New Roman" panose="02020603050405020304" pitchFamily="18" charset="0"/>
              </a:rPr>
              <a:t>VI.   Sytuacja  majątkowa i finansowa </a:t>
            </a:r>
            <a:endParaRPr lang="pl-PL" dirty="0">
              <a:ea typeface="Times New Roman" panose="02020603050405020304" pitchFamily="18" charset="0"/>
            </a:endParaRPr>
          </a:p>
          <a:p>
            <a:pPr>
              <a:spcAft>
                <a:spcPts val="0"/>
              </a:spcAft>
            </a:pPr>
            <a:r>
              <a:rPr lang="pl-PL" b="1" i="1" dirty="0">
                <a:ea typeface="Times New Roman" panose="02020603050405020304" pitchFamily="18" charset="0"/>
              </a:rPr>
              <a:t> </a:t>
            </a:r>
            <a:endParaRPr lang="pl-PL" dirty="0">
              <a:ea typeface="Times New Roman" panose="02020603050405020304" pitchFamily="18" charset="0"/>
            </a:endParaRPr>
          </a:p>
          <a:p>
            <a:pPr algn="just"/>
            <a:r>
              <a:rPr lang="pl-PL" dirty="0">
                <a:ea typeface="Times New Roman" panose="02020603050405020304" pitchFamily="18" charset="0"/>
              </a:rPr>
              <a:t>Analiza środków trwałych oraz poziom ich zużycia   wskazuje  zwiększenie wartości  majątku. Wzrost to przede wszystkim środki trwałe przekazane do użytkowania z zakończonej inwestycji, zakupu oraz przekazane przez Gminę Sępólno </a:t>
            </a:r>
            <a:r>
              <a:rPr lang="pl-PL" dirty="0" err="1">
                <a:ea typeface="Times New Roman" panose="02020603050405020304" pitchFamily="18" charset="0"/>
              </a:rPr>
              <a:t>Krajenskie</a:t>
            </a:r>
            <a:r>
              <a:rPr lang="pl-PL" dirty="0">
                <a:ea typeface="Times New Roman" panose="02020603050405020304" pitchFamily="18" charset="0"/>
              </a:rPr>
              <a:t>. Natomiast spadek wartości majątku to wpływ amortyzacji. </a:t>
            </a:r>
          </a:p>
          <a:p>
            <a:endParaRPr lang="pl-PL" dirty="0">
              <a:ea typeface="Times New Roman" panose="02020603050405020304" pitchFamily="18" charset="0"/>
            </a:endParaRPr>
          </a:p>
          <a:p>
            <a:r>
              <a:rPr lang="pl-PL" dirty="0"/>
              <a:t>Z wykazanej wartości środków trwałych w kwocie 25 570 531,33 zł  przypada na działalność:</a:t>
            </a:r>
          </a:p>
          <a:p>
            <a:pPr marL="285750" indent="-285750">
              <a:buFont typeface="Arial" pitchFamily="34" charset="0"/>
              <a:buChar char="•"/>
            </a:pPr>
            <a:r>
              <a:rPr lang="pl-PL" dirty="0"/>
              <a:t>Wodociągowo-kanalizacyjną     22 223 774,70 zł    (87%)</a:t>
            </a:r>
          </a:p>
          <a:p>
            <a:pPr marL="285750" indent="-285750">
              <a:buFont typeface="Arial" pitchFamily="34" charset="0"/>
              <a:buChar char="•"/>
            </a:pPr>
            <a:r>
              <a:rPr lang="pl-PL" dirty="0"/>
              <a:t>Ciepłowniczą                                  1 643 603,72 zł      (6%)</a:t>
            </a:r>
          </a:p>
          <a:p>
            <a:pPr marL="285750" indent="-285750">
              <a:buFont typeface="Arial" pitchFamily="34" charset="0"/>
              <a:buChar char="•"/>
            </a:pPr>
            <a:r>
              <a:rPr lang="pl-PL" dirty="0"/>
              <a:t>Pozostałe działalności                    1 703 152,91 zł      (7%)</a:t>
            </a:r>
          </a:p>
        </p:txBody>
      </p:sp>
      <p:pic>
        <p:nvPicPr>
          <p:cNvPr id="9" name="Obraz 8">
            <a:extLst>
              <a:ext uri="{FF2B5EF4-FFF2-40B4-BE49-F238E27FC236}">
                <a16:creationId xmlns:a16="http://schemas.microsoft.com/office/drawing/2014/main" id="{404CE16E-DA81-465C-9D0A-DB6CC87557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10" name="Prostokąt 9">
            <a:extLst>
              <a:ext uri="{FF2B5EF4-FFF2-40B4-BE49-F238E27FC236}">
                <a16:creationId xmlns:a16="http://schemas.microsoft.com/office/drawing/2014/main" id="{1487ADF9-1142-3CDC-9CBC-D4134BAC3C95}"/>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12971985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115797" y="71247"/>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sp>
        <p:nvSpPr>
          <p:cNvPr id="2" name="pole tekstowe 1">
            <a:extLst>
              <a:ext uri="{FF2B5EF4-FFF2-40B4-BE49-F238E27FC236}">
                <a16:creationId xmlns:a16="http://schemas.microsoft.com/office/drawing/2014/main" id="{DFFD737F-DD46-4C72-A0D4-74FA8654E887}"/>
              </a:ext>
            </a:extLst>
          </p:cNvPr>
          <p:cNvSpPr txBox="1"/>
          <p:nvPr/>
        </p:nvSpPr>
        <p:spPr>
          <a:xfrm>
            <a:off x="962526" y="695117"/>
            <a:ext cx="8898926" cy="646331"/>
          </a:xfrm>
          <a:prstGeom prst="rect">
            <a:avLst/>
          </a:prstGeom>
          <a:noFill/>
        </p:spPr>
        <p:txBody>
          <a:bodyPr wrap="square" rtlCol="0">
            <a:spAutoFit/>
          </a:bodyPr>
          <a:lstStyle/>
          <a:p>
            <a:r>
              <a:rPr lang="pl-PL" dirty="0">
                <a:ea typeface="Times New Roman" panose="02020603050405020304" pitchFamily="18" charset="0"/>
              </a:rPr>
              <a:t>Stan i strukturę aktywów Spółki  pokazuje poniższa tabela.</a:t>
            </a:r>
          </a:p>
          <a:p>
            <a:endParaRPr lang="pl-PL" dirty="0"/>
          </a:p>
        </p:txBody>
      </p:sp>
      <p:graphicFrame>
        <p:nvGraphicFramePr>
          <p:cNvPr id="9" name="Tabela 8">
            <a:extLst>
              <a:ext uri="{FF2B5EF4-FFF2-40B4-BE49-F238E27FC236}">
                <a16:creationId xmlns:a16="http://schemas.microsoft.com/office/drawing/2014/main" id="{C06AB8C5-6DA8-4032-ACDF-F6940626F416}"/>
              </a:ext>
            </a:extLst>
          </p:cNvPr>
          <p:cNvGraphicFramePr>
            <a:graphicFrameLocks noGrp="1"/>
          </p:cNvGraphicFramePr>
          <p:nvPr>
            <p:extLst>
              <p:ext uri="{D42A27DB-BD31-4B8C-83A1-F6EECF244321}">
                <p14:modId xmlns:p14="http://schemas.microsoft.com/office/powerpoint/2010/main" val="3022945749"/>
              </p:ext>
            </p:extLst>
          </p:nvPr>
        </p:nvGraphicFramePr>
        <p:xfrm>
          <a:off x="1100832" y="1341447"/>
          <a:ext cx="9647822" cy="3035233"/>
        </p:xfrm>
        <a:graphic>
          <a:graphicData uri="http://schemas.openxmlformats.org/drawingml/2006/table">
            <a:tbl>
              <a:tblPr firstRow="1" firstCol="1" bandRow="1" bandCol="1">
                <a:tableStyleId>{5C22544A-7EE6-4342-B048-85BDC9FD1C3A}</a:tableStyleId>
              </a:tblPr>
              <a:tblGrid>
                <a:gridCol w="4175331">
                  <a:extLst>
                    <a:ext uri="{9D8B030D-6E8A-4147-A177-3AD203B41FA5}">
                      <a16:colId xmlns:a16="http://schemas.microsoft.com/office/drawing/2014/main" val="20000"/>
                    </a:ext>
                  </a:extLst>
                </a:gridCol>
                <a:gridCol w="1517816">
                  <a:extLst>
                    <a:ext uri="{9D8B030D-6E8A-4147-A177-3AD203B41FA5}">
                      <a16:colId xmlns:a16="http://schemas.microsoft.com/office/drawing/2014/main" val="20001"/>
                    </a:ext>
                  </a:extLst>
                </a:gridCol>
                <a:gridCol w="1366784">
                  <a:extLst>
                    <a:ext uri="{9D8B030D-6E8A-4147-A177-3AD203B41FA5}">
                      <a16:colId xmlns:a16="http://schemas.microsoft.com/office/drawing/2014/main" val="20002"/>
                    </a:ext>
                  </a:extLst>
                </a:gridCol>
                <a:gridCol w="1366784">
                  <a:extLst>
                    <a:ext uri="{9D8B030D-6E8A-4147-A177-3AD203B41FA5}">
                      <a16:colId xmlns:a16="http://schemas.microsoft.com/office/drawing/2014/main" val="20003"/>
                    </a:ext>
                  </a:extLst>
                </a:gridCol>
                <a:gridCol w="1221107">
                  <a:extLst>
                    <a:ext uri="{9D8B030D-6E8A-4147-A177-3AD203B41FA5}">
                      <a16:colId xmlns:a16="http://schemas.microsoft.com/office/drawing/2014/main" val="20004"/>
                    </a:ext>
                  </a:extLst>
                </a:gridCol>
              </a:tblGrid>
              <a:tr h="498090">
                <a:tc>
                  <a:txBody>
                    <a:bodyPr/>
                    <a:lstStyle/>
                    <a:p>
                      <a:pPr marL="548640" indent="-548640" algn="ctr">
                        <a:spcAft>
                          <a:spcPts val="0"/>
                        </a:spcAft>
                        <a:tabLst>
                          <a:tab pos="548640" algn="l"/>
                          <a:tab pos="449580" algn="l"/>
                        </a:tabLst>
                      </a:pPr>
                      <a:endParaRPr lang="pl-PL" sz="1000" dirty="0">
                        <a:effectLst/>
                        <a:latin typeface="Arial" panose="020B0604020202020204" pitchFamily="34" charset="0"/>
                        <a:cs typeface="Arial" panose="020B0604020202020204" pitchFamily="34" charset="0"/>
                      </a:endParaRPr>
                    </a:p>
                    <a:p>
                      <a:pPr marL="548640" indent="-548640" algn="ctr">
                        <a:spcAft>
                          <a:spcPts val="0"/>
                        </a:spcAft>
                        <a:tabLst>
                          <a:tab pos="548640" algn="l"/>
                          <a:tab pos="449580" algn="l"/>
                        </a:tabLst>
                      </a:pPr>
                      <a:r>
                        <a:rPr lang="pl-PL" sz="1000" dirty="0">
                          <a:effectLst/>
                          <a:latin typeface="Arial" panose="020B0604020202020204" pitchFamily="34" charset="0"/>
                          <a:cs typeface="Arial" panose="020B0604020202020204" pitchFamily="34" charset="0"/>
                        </a:rPr>
                        <a:t>RODZAJ AKTYWU</a:t>
                      </a:r>
                      <a:endParaRPr lang="pl-PL" sz="1000" b="1" i="1"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algn="ctr">
                        <a:spcAft>
                          <a:spcPts val="0"/>
                        </a:spcAft>
                      </a:pPr>
                      <a:endParaRPr lang="pl-PL" sz="1000" dirty="0">
                        <a:effectLst/>
                        <a:latin typeface="Arial" panose="020B0604020202020204" pitchFamily="34" charset="0"/>
                        <a:cs typeface="Arial" panose="020B0604020202020204" pitchFamily="34" charset="0"/>
                      </a:endParaRPr>
                    </a:p>
                    <a:p>
                      <a:pPr algn="ctr">
                        <a:spcAft>
                          <a:spcPts val="0"/>
                        </a:spcAft>
                      </a:pPr>
                      <a:r>
                        <a:rPr lang="pl-PL" sz="1000" dirty="0">
                          <a:effectLst/>
                          <a:latin typeface="Arial" panose="020B0604020202020204" pitchFamily="34" charset="0"/>
                          <a:cs typeface="Arial" panose="020B0604020202020204" pitchFamily="34" charset="0"/>
                        </a:rPr>
                        <a:t>Stan na 31.12.2021</a:t>
                      </a:r>
                      <a:endParaRPr lang="pl-PL" sz="10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tc>
                <a:tc>
                  <a:txBody>
                    <a:bodyPr/>
                    <a:lstStyle/>
                    <a:p>
                      <a:pPr algn="ctr">
                        <a:spcAft>
                          <a:spcPts val="0"/>
                        </a:spcAft>
                      </a:pPr>
                      <a:endParaRPr lang="pl-PL" sz="1000" dirty="0">
                        <a:effectLst/>
                        <a:latin typeface="Arial" panose="020B0604020202020204" pitchFamily="34" charset="0"/>
                        <a:cs typeface="Arial" panose="020B0604020202020204" pitchFamily="34" charset="0"/>
                      </a:endParaRPr>
                    </a:p>
                    <a:p>
                      <a:pPr algn="ctr">
                        <a:spcAft>
                          <a:spcPts val="0"/>
                        </a:spcAft>
                      </a:pPr>
                      <a:r>
                        <a:rPr lang="pl-PL" sz="1000" dirty="0">
                          <a:effectLst/>
                          <a:latin typeface="Arial" panose="020B0604020202020204" pitchFamily="34" charset="0"/>
                          <a:cs typeface="Arial" panose="020B0604020202020204" pitchFamily="34" charset="0"/>
                        </a:rPr>
                        <a:t>%</a:t>
                      </a:r>
                    </a:p>
                    <a:p>
                      <a:pPr algn="ctr">
                        <a:spcAft>
                          <a:spcPts val="0"/>
                        </a:spcAft>
                      </a:pPr>
                      <a:r>
                        <a:rPr lang="pl-PL" sz="1000" dirty="0">
                          <a:effectLst/>
                          <a:latin typeface="Arial" panose="020B0604020202020204" pitchFamily="34" charset="0"/>
                          <a:cs typeface="Arial" panose="020B0604020202020204" pitchFamily="34" charset="0"/>
                        </a:rPr>
                        <a:t>struktury</a:t>
                      </a:r>
                      <a:endParaRPr lang="pl-PL" sz="10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tc>
                <a:tc>
                  <a:txBody>
                    <a:bodyPr/>
                    <a:lstStyle/>
                    <a:p>
                      <a:pPr algn="ctr">
                        <a:spcAft>
                          <a:spcPts val="0"/>
                        </a:spcAft>
                      </a:pPr>
                      <a:endParaRPr lang="pl-PL" sz="1000" dirty="0">
                        <a:effectLst/>
                        <a:latin typeface="Arial" panose="020B0604020202020204" pitchFamily="34" charset="0"/>
                        <a:cs typeface="Arial" panose="020B0604020202020204" pitchFamily="34" charset="0"/>
                      </a:endParaRPr>
                    </a:p>
                    <a:p>
                      <a:pPr algn="ctr">
                        <a:spcAft>
                          <a:spcPts val="0"/>
                        </a:spcAft>
                      </a:pPr>
                      <a:r>
                        <a:rPr lang="pl-PL" sz="1000" dirty="0">
                          <a:effectLst/>
                          <a:latin typeface="Arial" panose="020B0604020202020204" pitchFamily="34" charset="0"/>
                          <a:cs typeface="Arial" panose="020B0604020202020204" pitchFamily="34" charset="0"/>
                        </a:rPr>
                        <a:t>Stan na 30.06.2022</a:t>
                      </a:r>
                      <a:endParaRPr lang="pl-PL" sz="10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tc>
                <a:tc>
                  <a:txBody>
                    <a:bodyPr/>
                    <a:lstStyle/>
                    <a:p>
                      <a:pPr algn="ctr">
                        <a:spcAft>
                          <a:spcPts val="0"/>
                        </a:spcAft>
                      </a:pPr>
                      <a:endParaRPr lang="pl-PL" sz="1000" dirty="0">
                        <a:effectLst/>
                        <a:latin typeface="Arial" panose="020B0604020202020204" pitchFamily="34" charset="0"/>
                        <a:cs typeface="Arial" panose="020B0604020202020204" pitchFamily="34" charset="0"/>
                      </a:endParaRPr>
                    </a:p>
                    <a:p>
                      <a:pPr algn="ctr">
                        <a:spcAft>
                          <a:spcPts val="0"/>
                        </a:spcAft>
                      </a:pPr>
                      <a:r>
                        <a:rPr lang="pl-PL" sz="1000" dirty="0">
                          <a:effectLst/>
                          <a:latin typeface="Arial" panose="020B0604020202020204" pitchFamily="34" charset="0"/>
                          <a:cs typeface="Arial" panose="020B0604020202020204" pitchFamily="34" charset="0"/>
                        </a:rPr>
                        <a:t>%</a:t>
                      </a:r>
                    </a:p>
                    <a:p>
                      <a:pPr algn="ctr">
                        <a:spcAft>
                          <a:spcPts val="0"/>
                        </a:spcAft>
                      </a:pPr>
                      <a:r>
                        <a:rPr lang="pl-PL" sz="1000" dirty="0">
                          <a:effectLst/>
                          <a:latin typeface="Arial" panose="020B0604020202020204" pitchFamily="34" charset="0"/>
                          <a:cs typeface="Arial" panose="020B0604020202020204" pitchFamily="34" charset="0"/>
                        </a:rPr>
                        <a:t>struktury</a:t>
                      </a:r>
                      <a:endParaRPr lang="pl-PL" sz="10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tc>
                <a:extLst>
                  <a:ext uri="{0D108BD9-81ED-4DB2-BD59-A6C34878D82A}">
                    <a16:rowId xmlns:a16="http://schemas.microsoft.com/office/drawing/2014/main" val="10000"/>
                  </a:ext>
                </a:extLst>
              </a:tr>
              <a:tr h="228291">
                <a:tc>
                  <a:txBody>
                    <a:bodyPr/>
                    <a:lstStyle/>
                    <a:p>
                      <a:pPr marL="342900" lvl="0" indent="-342900" algn="l">
                        <a:spcAft>
                          <a:spcPts val="0"/>
                        </a:spcAft>
                        <a:buFont typeface="+mj-lt"/>
                        <a:buAutoNum type="romanUcPeriod"/>
                        <a:tabLst>
                          <a:tab pos="548640" algn="l"/>
                          <a:tab pos="342900" algn="l"/>
                        </a:tabLst>
                      </a:pPr>
                      <a:r>
                        <a:rPr lang="pl-PL" sz="1100" dirty="0">
                          <a:effectLst/>
                          <a:latin typeface="Arial" panose="020B0604020202020204" pitchFamily="34" charset="0"/>
                          <a:cs typeface="Arial" panose="020B0604020202020204" pitchFamily="34" charset="0"/>
                        </a:rPr>
                        <a:t>AKTYWA TRWAŁE   (tys. zł)</a:t>
                      </a:r>
                      <a:endParaRPr lang="pl-PL" sz="1100" b="1" i="1"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27 806,7</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cs typeface="Arial" panose="020B0604020202020204" pitchFamily="34" charset="0"/>
                        </a:rPr>
                        <a:t>88,6</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cs typeface="Arial" panose="020B0604020202020204" pitchFamily="34" charset="0"/>
                        </a:rPr>
                        <a:t>28 607,3</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cs typeface="Arial" panose="020B0604020202020204" pitchFamily="34" charset="0"/>
                        </a:rPr>
                        <a:t>87,5</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2"/>
                  </a:ext>
                </a:extLst>
              </a:tr>
              <a:tr h="228291">
                <a:tc>
                  <a:txBody>
                    <a:bodyPr/>
                    <a:lstStyle/>
                    <a:p>
                      <a:pPr marL="0" lvl="0" indent="0" algn="l">
                        <a:spcAft>
                          <a:spcPts val="0"/>
                        </a:spcAft>
                        <a:buFont typeface="+mj-lt"/>
                        <a:buNone/>
                        <a:tabLst>
                          <a:tab pos="548640" algn="l"/>
                          <a:tab pos="228600" algn="l"/>
                        </a:tabLst>
                      </a:pPr>
                      <a:r>
                        <a:rPr lang="pl-PL" sz="1100" dirty="0">
                          <a:effectLst/>
                          <a:latin typeface="Arial" panose="020B0604020202020204" pitchFamily="34" charset="0"/>
                          <a:cs typeface="Arial" panose="020B0604020202020204" pitchFamily="34" charset="0"/>
                        </a:rPr>
                        <a:t>1.        Wartości niem. i prawne</a:t>
                      </a:r>
                      <a:endParaRPr lang="pl-PL" sz="1100" b="1" i="1"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0,3</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cs typeface="Arial" panose="020B0604020202020204" pitchFamily="34" charset="0"/>
                        </a:rPr>
                        <a:t>0,0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ea typeface="+mn-ea"/>
                          <a:cs typeface="Arial" panose="020B0604020202020204" pitchFamily="34" charset="0"/>
                        </a:rPr>
                        <a:t>0,0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cs typeface="Arial" panose="020B0604020202020204" pitchFamily="34" charset="0"/>
                        </a:rPr>
                        <a:t>0,0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3"/>
                  </a:ext>
                </a:extLst>
              </a:tr>
              <a:tr h="228291">
                <a:tc>
                  <a:txBody>
                    <a:bodyPr/>
                    <a:lstStyle/>
                    <a:p>
                      <a:pPr marL="0" lvl="0" indent="0" algn="l">
                        <a:spcAft>
                          <a:spcPts val="0"/>
                        </a:spcAft>
                        <a:buFont typeface="+mj-lt"/>
                        <a:buNone/>
                        <a:tabLst>
                          <a:tab pos="228600" algn="l"/>
                        </a:tabLst>
                      </a:pPr>
                      <a:r>
                        <a:rPr lang="pl-PL" sz="1100" dirty="0">
                          <a:effectLst/>
                          <a:latin typeface="Arial" panose="020B0604020202020204" pitchFamily="34" charset="0"/>
                          <a:cs typeface="Arial" panose="020B0604020202020204" pitchFamily="34" charset="0"/>
                        </a:rPr>
                        <a:t>2.      Rzeczowe aktywa trwałe</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27 098,9</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cs typeface="Arial" panose="020B0604020202020204" pitchFamily="34" charset="0"/>
                        </a:rPr>
                        <a:t>86,4</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ea typeface="+mn-ea"/>
                          <a:cs typeface="Arial" panose="020B0604020202020204" pitchFamily="34" charset="0"/>
                        </a:rPr>
                        <a:t>2</a:t>
                      </a:r>
                      <a:r>
                        <a:rPr lang="pl-PL" sz="1100" baseline="0" dirty="0">
                          <a:effectLst/>
                          <a:latin typeface="Arial" panose="020B0604020202020204" pitchFamily="34" charset="0"/>
                          <a:ea typeface="+mn-ea"/>
                          <a:cs typeface="Arial" panose="020B0604020202020204" pitchFamily="34" charset="0"/>
                        </a:rPr>
                        <a:t>7 899,8</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ea typeface="+mn-ea"/>
                          <a:cs typeface="Arial" panose="020B0604020202020204" pitchFamily="34" charset="0"/>
                        </a:rPr>
                        <a:t>85,3</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4"/>
                  </a:ext>
                </a:extLst>
              </a:tr>
              <a:tr h="228291">
                <a:tc>
                  <a:txBody>
                    <a:bodyPr/>
                    <a:lstStyle/>
                    <a:p>
                      <a:pPr marL="0" lvl="0" indent="0" algn="l">
                        <a:spcAft>
                          <a:spcPts val="0"/>
                        </a:spcAft>
                        <a:buFont typeface="+mj-lt"/>
                        <a:buNone/>
                        <a:tabLst>
                          <a:tab pos="228600" algn="l"/>
                        </a:tabLst>
                      </a:pPr>
                      <a:r>
                        <a:rPr lang="pl-PL" sz="1100" dirty="0">
                          <a:effectLst/>
                          <a:latin typeface="Arial" panose="020B0604020202020204" pitchFamily="34" charset="0"/>
                          <a:cs typeface="Arial" panose="020B0604020202020204" pitchFamily="34" charset="0"/>
                        </a:rPr>
                        <a:t>3.      Rozliczenia międzyokresowe</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707,5</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2,2</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ea typeface="+mn-ea"/>
                          <a:cs typeface="Arial" panose="020B0604020202020204" pitchFamily="34" charset="0"/>
                        </a:rPr>
                        <a:t>707,5</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2,2</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5"/>
                  </a:ext>
                </a:extLst>
              </a:tr>
              <a:tr h="228291">
                <a:tc>
                  <a:txBody>
                    <a:bodyPr/>
                    <a:lstStyle/>
                    <a:p>
                      <a:pPr marL="342900" lvl="0" indent="-342900" algn="l">
                        <a:spcAft>
                          <a:spcPts val="0"/>
                        </a:spcAft>
                        <a:buFont typeface="+mj-lt"/>
                        <a:buAutoNum type="romanUcPeriod" startAt="2"/>
                        <a:tabLst>
                          <a:tab pos="548640" algn="l"/>
                          <a:tab pos="342900" algn="l"/>
                        </a:tabLst>
                      </a:pPr>
                      <a:r>
                        <a:rPr lang="pl-PL" sz="1100" dirty="0">
                          <a:effectLst/>
                          <a:latin typeface="Arial" panose="020B0604020202020204" pitchFamily="34" charset="0"/>
                          <a:cs typeface="Arial" panose="020B0604020202020204" pitchFamily="34" charset="0"/>
                        </a:rPr>
                        <a:t>AKTYWA OBROTOWE (</a:t>
                      </a:r>
                      <a:r>
                        <a:rPr lang="pl-PL" sz="1100" dirty="0" err="1">
                          <a:effectLst/>
                          <a:latin typeface="Arial" panose="020B0604020202020204" pitchFamily="34" charset="0"/>
                          <a:cs typeface="Arial" panose="020B0604020202020204" pitchFamily="34" charset="0"/>
                        </a:rPr>
                        <a:t>tys</a:t>
                      </a:r>
                      <a:r>
                        <a:rPr lang="pl-PL" sz="1100" dirty="0">
                          <a:effectLst/>
                          <a:latin typeface="Arial" panose="020B0604020202020204" pitchFamily="34" charset="0"/>
                          <a:cs typeface="Arial" panose="020B0604020202020204" pitchFamily="34" charset="0"/>
                        </a:rPr>
                        <a:t> .zł)</a:t>
                      </a:r>
                      <a:endParaRPr lang="pl-PL" sz="1100" b="1" i="1"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3 569,4</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cs typeface="Arial" panose="020B0604020202020204" pitchFamily="34" charset="0"/>
                        </a:rPr>
                        <a:t>11,4</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4 093,8</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ea typeface="+mn-ea"/>
                          <a:cs typeface="Arial" panose="020B0604020202020204" pitchFamily="34" charset="0"/>
                        </a:rPr>
                        <a:t>12,5</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6"/>
                  </a:ext>
                </a:extLst>
              </a:tr>
              <a:tr h="228291">
                <a:tc>
                  <a:txBody>
                    <a:bodyPr/>
                    <a:lstStyle/>
                    <a:p>
                      <a:pPr marL="342900" lvl="0" indent="-342900" algn="l">
                        <a:spcAft>
                          <a:spcPts val="0"/>
                        </a:spcAft>
                        <a:buFont typeface="+mj-lt"/>
                        <a:buAutoNum type="arabicPeriod"/>
                        <a:tabLst>
                          <a:tab pos="548640" algn="l"/>
                          <a:tab pos="228600" algn="l"/>
                        </a:tabLst>
                      </a:pPr>
                      <a:r>
                        <a:rPr lang="pl-PL" sz="1100" dirty="0">
                          <a:effectLst/>
                          <a:latin typeface="Arial" panose="020B0604020202020204" pitchFamily="34" charset="0"/>
                          <a:cs typeface="Arial" panose="020B0604020202020204" pitchFamily="34" charset="0"/>
                        </a:rPr>
                        <a:t>Zapasy</a:t>
                      </a:r>
                      <a:endParaRPr lang="pl-PL" sz="1100" b="1" i="1"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585,3</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ea typeface="+mn-ea"/>
                          <a:cs typeface="Arial" panose="020B0604020202020204" pitchFamily="34" charset="0"/>
                        </a:rPr>
                        <a:t>1,9</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ea typeface="+mn-ea"/>
                          <a:cs typeface="Arial" panose="020B0604020202020204" pitchFamily="34" charset="0"/>
                        </a:rPr>
                        <a:t>482,6</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ea typeface="+mn-ea"/>
                          <a:cs typeface="Arial" panose="020B0604020202020204" pitchFamily="34" charset="0"/>
                        </a:rPr>
                        <a:t>1,5</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7"/>
                  </a:ext>
                </a:extLst>
              </a:tr>
              <a:tr h="245586">
                <a:tc>
                  <a:txBody>
                    <a:bodyPr/>
                    <a:lstStyle/>
                    <a:p>
                      <a:pPr marL="0" lvl="0" indent="0" algn="l">
                        <a:spcAft>
                          <a:spcPts val="0"/>
                        </a:spcAft>
                        <a:buFont typeface="+mj-lt"/>
                        <a:buNone/>
                        <a:tabLst>
                          <a:tab pos="302260" algn="l"/>
                        </a:tabLst>
                      </a:pPr>
                      <a:r>
                        <a:rPr lang="pl-PL" sz="1100" dirty="0">
                          <a:effectLst/>
                          <a:latin typeface="Arial" panose="020B0604020202020204" pitchFamily="34" charset="0"/>
                          <a:cs typeface="Arial" panose="020B0604020202020204" pitchFamily="34" charset="0"/>
                        </a:rPr>
                        <a:t>2.      Należności </a:t>
                      </a:r>
                      <a:r>
                        <a:rPr lang="pl-PL" sz="1100" dirty="0" err="1">
                          <a:effectLst/>
                          <a:latin typeface="Arial" panose="020B0604020202020204" pitchFamily="34" charset="0"/>
                          <a:cs typeface="Arial" panose="020B0604020202020204" pitchFamily="34" charset="0"/>
                        </a:rPr>
                        <a:t>kótkotermnowe</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2 694,1</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ea typeface="+mn-ea"/>
                          <a:cs typeface="Arial" panose="020B0604020202020204" pitchFamily="34" charset="0"/>
                        </a:rPr>
                        <a:t>8,6</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ea typeface="+mn-ea"/>
                          <a:cs typeface="Arial" panose="020B0604020202020204" pitchFamily="34" charset="0"/>
                        </a:rPr>
                        <a:t>2 570,1</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ea typeface="+mn-ea"/>
                          <a:cs typeface="Arial" panose="020B0604020202020204" pitchFamily="34" charset="0"/>
                        </a:rPr>
                        <a:t>7,8</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8"/>
                  </a:ext>
                </a:extLst>
              </a:tr>
              <a:tr h="236938">
                <a:tc>
                  <a:txBody>
                    <a:bodyPr/>
                    <a:lstStyle/>
                    <a:p>
                      <a:pPr marL="302260" algn="l">
                        <a:spcAft>
                          <a:spcPts val="0"/>
                        </a:spcAft>
                      </a:pPr>
                      <a:r>
                        <a:rPr lang="pl-PL" sz="1100" dirty="0">
                          <a:effectLst/>
                          <a:latin typeface="Arial" panose="020B0604020202020204" pitchFamily="34" charset="0"/>
                          <a:cs typeface="Arial" panose="020B0604020202020204" pitchFamily="34" charset="0"/>
                        </a:rPr>
                        <a:t>w tym z tyt. dostaw i </a:t>
                      </a:r>
                      <a:r>
                        <a:rPr lang="pl-PL" sz="1100" dirty="0" err="1">
                          <a:effectLst/>
                          <a:latin typeface="Arial" panose="020B0604020202020204" pitchFamily="34" charset="0"/>
                          <a:cs typeface="Arial" panose="020B0604020202020204" pitchFamily="34" charset="0"/>
                        </a:rPr>
                        <a:t>usł</a:t>
                      </a:r>
                      <a:r>
                        <a:rPr lang="pl-PL" sz="1100" dirty="0">
                          <a:effectLst/>
                          <a:latin typeface="Arial" panose="020B0604020202020204" pitchFamily="34" charset="0"/>
                          <a:cs typeface="Arial" panose="020B0604020202020204" pitchFamily="34" charset="0"/>
                        </a:rPr>
                        <a:t>.</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cs typeface="Arial" panose="020B0604020202020204" pitchFamily="34" charset="0"/>
                        </a:rPr>
                        <a:t>1 791,7</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ea typeface="+mn-ea"/>
                          <a:cs typeface="Arial" panose="020B0604020202020204" pitchFamily="34" charset="0"/>
                        </a:rPr>
                        <a:t>5,7</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cs typeface="Arial" panose="020B0604020202020204" pitchFamily="34" charset="0"/>
                        </a:rPr>
                        <a:t>1</a:t>
                      </a:r>
                      <a:r>
                        <a:rPr lang="pl-PL" sz="1100" baseline="0" dirty="0">
                          <a:effectLst/>
                          <a:latin typeface="Arial" panose="020B0604020202020204" pitchFamily="34" charset="0"/>
                          <a:cs typeface="Arial" panose="020B0604020202020204" pitchFamily="34" charset="0"/>
                        </a:rPr>
                        <a:t> 948,0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ea typeface="+mn-ea"/>
                          <a:cs typeface="Arial" panose="020B0604020202020204" pitchFamily="34" charset="0"/>
                        </a:rPr>
                        <a:t>5,9</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9"/>
                  </a:ext>
                </a:extLst>
              </a:tr>
              <a:tr h="228291">
                <a:tc>
                  <a:txBody>
                    <a:bodyPr/>
                    <a:lstStyle/>
                    <a:p>
                      <a:pPr marL="0" lvl="0" indent="0" algn="l">
                        <a:spcAft>
                          <a:spcPts val="0"/>
                        </a:spcAft>
                        <a:buFont typeface="+mj-lt"/>
                        <a:buNone/>
                        <a:tabLst>
                          <a:tab pos="548640" algn="l"/>
                          <a:tab pos="228600" algn="l"/>
                        </a:tabLst>
                      </a:pPr>
                      <a:r>
                        <a:rPr lang="pl-PL" sz="1100" dirty="0">
                          <a:effectLst/>
                          <a:latin typeface="Arial" panose="020B0604020202020204" pitchFamily="34" charset="0"/>
                          <a:cs typeface="Arial" panose="020B0604020202020204" pitchFamily="34" charset="0"/>
                        </a:rPr>
                        <a:t>3.        Środki pieniężne</a:t>
                      </a:r>
                      <a:endParaRPr lang="pl-PL" sz="1100" b="1" i="1"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ea typeface="+mn-ea"/>
                          <a:cs typeface="Arial" panose="020B0604020202020204" pitchFamily="34" charset="0"/>
                        </a:rPr>
                        <a:t>283,5</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ea typeface="+mn-ea"/>
                          <a:cs typeface="Arial" panose="020B0604020202020204" pitchFamily="34" charset="0"/>
                        </a:rPr>
                        <a:t>0,9</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ea typeface="+mn-ea"/>
                          <a:cs typeface="Arial" panose="020B0604020202020204" pitchFamily="34" charset="0"/>
                        </a:rPr>
                        <a:t>285,5</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ea typeface="+mn-ea"/>
                          <a:cs typeface="Arial" panose="020B0604020202020204" pitchFamily="34" charset="0"/>
                        </a:rPr>
                        <a:t>0,9</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0"/>
                  </a:ext>
                </a:extLst>
              </a:tr>
              <a:tr h="228291">
                <a:tc>
                  <a:txBody>
                    <a:bodyPr/>
                    <a:lstStyle/>
                    <a:p>
                      <a:pPr marL="0" lvl="0" indent="0" algn="l">
                        <a:spcAft>
                          <a:spcPts val="0"/>
                        </a:spcAft>
                        <a:buFont typeface="+mj-lt"/>
                        <a:buNone/>
                        <a:tabLst>
                          <a:tab pos="548640" algn="l"/>
                          <a:tab pos="228600" algn="l"/>
                        </a:tabLst>
                      </a:pPr>
                      <a:r>
                        <a:rPr lang="pl-PL" sz="1100" dirty="0">
                          <a:effectLst/>
                          <a:latin typeface="Arial" panose="020B0604020202020204" pitchFamily="34" charset="0"/>
                          <a:cs typeface="Arial" panose="020B0604020202020204" pitchFamily="34" charset="0"/>
                        </a:rPr>
                        <a:t>3.        Rozliczenia międzyokresowe</a:t>
                      </a:r>
                      <a:endParaRPr lang="pl-PL" sz="1100" b="1" i="1"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ea typeface="+mn-ea"/>
                          <a:cs typeface="Arial" panose="020B0604020202020204" pitchFamily="34" charset="0"/>
                        </a:rPr>
                        <a:t>6,5</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cs typeface="Arial" panose="020B0604020202020204" pitchFamily="34" charset="0"/>
                        </a:rPr>
                        <a:t>0,0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ea typeface="+mn-ea"/>
                          <a:cs typeface="Arial" panose="020B0604020202020204" pitchFamily="34" charset="0"/>
                        </a:rPr>
                        <a:t>755,6</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ea typeface="+mn-ea"/>
                          <a:cs typeface="Arial" panose="020B0604020202020204" pitchFamily="34" charset="0"/>
                        </a:rPr>
                        <a:t>2,3</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1"/>
                  </a:ext>
                </a:extLst>
              </a:tr>
              <a:tr h="228291">
                <a:tc>
                  <a:txBody>
                    <a:bodyPr/>
                    <a:lstStyle/>
                    <a:p>
                      <a:pPr marL="548640" indent="-548640" algn="l">
                        <a:spcAft>
                          <a:spcPts val="0"/>
                        </a:spcAft>
                        <a:tabLst>
                          <a:tab pos="548640" algn="l"/>
                          <a:tab pos="449580" algn="l"/>
                        </a:tabLst>
                      </a:pPr>
                      <a:r>
                        <a:rPr lang="pl-PL" sz="1100" dirty="0">
                          <a:effectLst/>
                          <a:latin typeface="Arial" panose="020B0604020202020204" pitchFamily="34" charset="0"/>
                          <a:cs typeface="Arial" panose="020B0604020202020204" pitchFamily="34" charset="0"/>
                        </a:rPr>
                        <a:t>SUMA AKTYWÓW (tys. zł)</a:t>
                      </a:r>
                      <a:endParaRPr lang="pl-PL" sz="1100" b="1" i="1"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ea typeface="+mn-ea"/>
                          <a:cs typeface="Arial" panose="020B0604020202020204" pitchFamily="34" charset="0"/>
                        </a:rPr>
                        <a:t>31 376,1</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cs typeface="Arial" panose="020B0604020202020204" pitchFamily="34" charset="0"/>
                        </a:rPr>
                        <a:t>100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100" dirty="0">
                          <a:effectLst/>
                          <a:latin typeface="Arial" panose="020B0604020202020204" pitchFamily="34" charset="0"/>
                          <a:ea typeface="+mn-ea"/>
                          <a:cs typeface="Arial" panose="020B0604020202020204" pitchFamily="34" charset="0"/>
                        </a:rPr>
                        <a:t>32 701,1</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100" dirty="0">
                          <a:effectLst/>
                          <a:latin typeface="Arial" panose="020B0604020202020204" pitchFamily="34" charset="0"/>
                          <a:cs typeface="Arial" panose="020B0604020202020204" pitchFamily="34" charset="0"/>
                        </a:rPr>
                        <a:t>100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2"/>
                  </a:ext>
                </a:extLst>
              </a:tr>
            </a:tbl>
          </a:graphicData>
        </a:graphic>
      </p:graphicFrame>
      <p:pic>
        <p:nvPicPr>
          <p:cNvPr id="10" name="Obraz 9">
            <a:extLst>
              <a:ext uri="{FF2B5EF4-FFF2-40B4-BE49-F238E27FC236}">
                <a16:creationId xmlns:a16="http://schemas.microsoft.com/office/drawing/2014/main" id="{AD9198BD-946B-4000-A6B5-269A362E7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11" name="Prostokąt 10">
            <a:extLst>
              <a:ext uri="{FF2B5EF4-FFF2-40B4-BE49-F238E27FC236}">
                <a16:creationId xmlns:a16="http://schemas.microsoft.com/office/drawing/2014/main" id="{908CB17B-2D16-A139-D05E-B1CEB6B02571}"/>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10889789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0" y="89549"/>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graphicFrame>
        <p:nvGraphicFramePr>
          <p:cNvPr id="10" name="Tabela 9">
            <a:extLst>
              <a:ext uri="{FF2B5EF4-FFF2-40B4-BE49-F238E27FC236}">
                <a16:creationId xmlns:a16="http://schemas.microsoft.com/office/drawing/2014/main" id="{C873AD1C-976B-4A78-9219-8B4060548F31}"/>
              </a:ext>
            </a:extLst>
          </p:cNvPr>
          <p:cNvGraphicFramePr>
            <a:graphicFrameLocks noGrp="1"/>
          </p:cNvGraphicFramePr>
          <p:nvPr>
            <p:extLst>
              <p:ext uri="{D42A27DB-BD31-4B8C-83A1-F6EECF244321}">
                <p14:modId xmlns:p14="http://schemas.microsoft.com/office/powerpoint/2010/main" val="1553268637"/>
              </p:ext>
            </p:extLst>
          </p:nvPr>
        </p:nvGraphicFramePr>
        <p:xfrm>
          <a:off x="1127464" y="598625"/>
          <a:ext cx="9747681" cy="3911231"/>
        </p:xfrm>
        <a:graphic>
          <a:graphicData uri="http://schemas.openxmlformats.org/drawingml/2006/table">
            <a:tbl>
              <a:tblPr firstRow="1" firstCol="1" bandRow="1" bandCol="1">
                <a:tableStyleId>{5C22544A-7EE6-4342-B048-85BDC9FD1C3A}</a:tableStyleId>
              </a:tblPr>
              <a:tblGrid>
                <a:gridCol w="3661250">
                  <a:extLst>
                    <a:ext uri="{9D8B030D-6E8A-4147-A177-3AD203B41FA5}">
                      <a16:colId xmlns:a16="http://schemas.microsoft.com/office/drawing/2014/main" val="20000"/>
                    </a:ext>
                  </a:extLst>
                </a:gridCol>
                <a:gridCol w="1889904">
                  <a:extLst>
                    <a:ext uri="{9D8B030D-6E8A-4147-A177-3AD203B41FA5}">
                      <a16:colId xmlns:a16="http://schemas.microsoft.com/office/drawing/2014/main" val="20001"/>
                    </a:ext>
                  </a:extLst>
                </a:gridCol>
                <a:gridCol w="1338193">
                  <a:extLst>
                    <a:ext uri="{9D8B030D-6E8A-4147-A177-3AD203B41FA5}">
                      <a16:colId xmlns:a16="http://schemas.microsoft.com/office/drawing/2014/main" val="20002"/>
                    </a:ext>
                  </a:extLst>
                </a:gridCol>
                <a:gridCol w="1624339">
                  <a:extLst>
                    <a:ext uri="{9D8B030D-6E8A-4147-A177-3AD203B41FA5}">
                      <a16:colId xmlns:a16="http://schemas.microsoft.com/office/drawing/2014/main" val="20003"/>
                    </a:ext>
                  </a:extLst>
                </a:gridCol>
                <a:gridCol w="1233995">
                  <a:extLst>
                    <a:ext uri="{9D8B030D-6E8A-4147-A177-3AD203B41FA5}">
                      <a16:colId xmlns:a16="http://schemas.microsoft.com/office/drawing/2014/main" val="20004"/>
                    </a:ext>
                  </a:extLst>
                </a:gridCol>
              </a:tblGrid>
              <a:tr h="428182">
                <a:tc>
                  <a:txBody>
                    <a:bodyPr/>
                    <a:lstStyle/>
                    <a:p>
                      <a:pPr marL="548640" indent="-548640" algn="l">
                        <a:spcAft>
                          <a:spcPts val="0"/>
                        </a:spcAft>
                        <a:tabLst>
                          <a:tab pos="548640" algn="l"/>
                          <a:tab pos="449580" algn="l"/>
                        </a:tabLst>
                      </a:pPr>
                      <a:r>
                        <a:rPr lang="pl-PL" sz="1100" dirty="0">
                          <a:effectLst/>
                          <a:latin typeface="Arial" panose="020B0604020202020204" pitchFamily="34" charset="0"/>
                          <a:cs typeface="Arial" panose="020B0604020202020204" pitchFamily="34" charset="0"/>
                        </a:rPr>
                        <a:t> </a:t>
                      </a:r>
                    </a:p>
                    <a:p>
                      <a:pPr marL="548640" indent="-548640" algn="ctr">
                        <a:spcAft>
                          <a:spcPts val="0"/>
                        </a:spcAft>
                        <a:tabLst>
                          <a:tab pos="548640" algn="l"/>
                          <a:tab pos="449580" algn="l"/>
                        </a:tabLst>
                      </a:pPr>
                      <a:r>
                        <a:rPr lang="pl-PL" sz="1100" dirty="0">
                          <a:effectLst/>
                          <a:latin typeface="Arial" panose="020B0604020202020204" pitchFamily="34" charset="0"/>
                          <a:cs typeface="Arial" panose="020B0604020202020204" pitchFamily="34" charset="0"/>
                        </a:rPr>
                        <a:t>    RODZAJE PASYWÓW</a:t>
                      </a:r>
                      <a:endParaRPr lang="pl-PL" sz="1100" b="1" i="1"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algn="ctr">
                        <a:spcAft>
                          <a:spcPts val="0"/>
                        </a:spcAft>
                      </a:pPr>
                      <a:endParaRPr lang="pl-PL" sz="1100" dirty="0">
                        <a:effectLst/>
                        <a:latin typeface="Arial" panose="020B0604020202020204" pitchFamily="34" charset="0"/>
                        <a:cs typeface="Arial" panose="020B0604020202020204" pitchFamily="34" charset="0"/>
                      </a:endParaRPr>
                    </a:p>
                    <a:p>
                      <a:pPr algn="ctr">
                        <a:spcAft>
                          <a:spcPts val="0"/>
                        </a:spcAft>
                      </a:pPr>
                      <a:r>
                        <a:rPr lang="pl-PL" sz="1100" dirty="0">
                          <a:effectLst/>
                          <a:latin typeface="Arial" panose="020B0604020202020204" pitchFamily="34" charset="0"/>
                          <a:cs typeface="Arial" panose="020B0604020202020204" pitchFamily="34" charset="0"/>
                        </a:rPr>
                        <a:t>Stan na 31.12.2021</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tc>
                <a:tc>
                  <a:txBody>
                    <a:bodyPr/>
                    <a:lstStyle/>
                    <a:p>
                      <a:pPr algn="ctr">
                        <a:spcAft>
                          <a:spcPts val="0"/>
                        </a:spcAft>
                      </a:pPr>
                      <a:r>
                        <a:rPr lang="pl-PL" sz="1100" dirty="0">
                          <a:effectLst/>
                          <a:latin typeface="Arial" panose="020B0604020202020204" pitchFamily="34" charset="0"/>
                          <a:cs typeface="Arial" panose="020B0604020202020204" pitchFamily="34" charset="0"/>
                        </a:rPr>
                        <a:t>%</a:t>
                      </a:r>
                    </a:p>
                    <a:p>
                      <a:pPr algn="ctr">
                        <a:spcAft>
                          <a:spcPts val="0"/>
                        </a:spcAft>
                      </a:pPr>
                      <a:r>
                        <a:rPr lang="pl-PL" sz="1100" dirty="0">
                          <a:effectLst/>
                          <a:latin typeface="Arial" panose="020B0604020202020204" pitchFamily="34" charset="0"/>
                          <a:cs typeface="Arial" panose="020B0604020202020204" pitchFamily="34" charset="0"/>
                        </a:rPr>
                        <a:t>struktury</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tc>
                <a:tc>
                  <a:txBody>
                    <a:bodyPr/>
                    <a:lstStyle/>
                    <a:p>
                      <a:pPr algn="ctr">
                        <a:spcAft>
                          <a:spcPts val="0"/>
                        </a:spcAft>
                      </a:pPr>
                      <a:endParaRPr lang="pl-PL" sz="1100" dirty="0">
                        <a:effectLst/>
                        <a:latin typeface="Arial" panose="020B0604020202020204" pitchFamily="34" charset="0"/>
                        <a:cs typeface="Arial" panose="020B0604020202020204" pitchFamily="34" charset="0"/>
                      </a:endParaRPr>
                    </a:p>
                    <a:p>
                      <a:pPr algn="ctr">
                        <a:spcAft>
                          <a:spcPts val="0"/>
                        </a:spcAft>
                      </a:pPr>
                      <a:r>
                        <a:rPr lang="pl-PL" sz="1100" dirty="0">
                          <a:effectLst/>
                          <a:latin typeface="Arial" panose="020B0604020202020204" pitchFamily="34" charset="0"/>
                          <a:cs typeface="Arial" panose="020B0604020202020204" pitchFamily="34" charset="0"/>
                        </a:rPr>
                        <a:t>Stan na 30.06.2022</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tc>
                <a:tc>
                  <a:txBody>
                    <a:bodyPr/>
                    <a:lstStyle/>
                    <a:p>
                      <a:pPr algn="ctr">
                        <a:spcAft>
                          <a:spcPts val="0"/>
                        </a:spcAft>
                      </a:pPr>
                      <a:r>
                        <a:rPr lang="pl-PL" sz="1100" dirty="0">
                          <a:effectLst/>
                          <a:latin typeface="Arial" panose="020B0604020202020204" pitchFamily="34" charset="0"/>
                          <a:cs typeface="Arial" panose="020B0604020202020204" pitchFamily="34" charset="0"/>
                        </a:rPr>
                        <a:t>%</a:t>
                      </a:r>
                    </a:p>
                    <a:p>
                      <a:pPr algn="ctr">
                        <a:spcAft>
                          <a:spcPts val="0"/>
                        </a:spcAft>
                      </a:pPr>
                      <a:r>
                        <a:rPr lang="pl-PL" sz="1100" dirty="0">
                          <a:effectLst/>
                          <a:latin typeface="Arial" panose="020B0604020202020204" pitchFamily="34" charset="0"/>
                          <a:cs typeface="Arial" panose="020B0604020202020204" pitchFamily="34" charset="0"/>
                        </a:rPr>
                        <a:t>struktury</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tc>
                <a:extLst>
                  <a:ext uri="{0D108BD9-81ED-4DB2-BD59-A6C34878D82A}">
                    <a16:rowId xmlns:a16="http://schemas.microsoft.com/office/drawing/2014/main" val="10000"/>
                  </a:ext>
                </a:extLst>
              </a:tr>
              <a:tr h="214092">
                <a:tc>
                  <a:txBody>
                    <a:bodyPr/>
                    <a:lstStyle/>
                    <a:p>
                      <a:pPr marL="342900" indent="-114300" algn="l">
                        <a:spcAft>
                          <a:spcPts val="0"/>
                        </a:spcAft>
                        <a:tabLst>
                          <a:tab pos="548640" algn="l"/>
                          <a:tab pos="342900" algn="l"/>
                        </a:tabLst>
                      </a:pPr>
                      <a:r>
                        <a:rPr lang="pl-PL" sz="1100" dirty="0">
                          <a:effectLst/>
                          <a:latin typeface="Arial" panose="020B0604020202020204" pitchFamily="34" charset="0"/>
                          <a:cs typeface="Arial" panose="020B0604020202020204" pitchFamily="34" charset="0"/>
                        </a:rPr>
                        <a:t>Kapitał własny (tys. zł)</a:t>
                      </a:r>
                      <a:endParaRPr lang="pl-PL" sz="1100" b="1" i="1"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100" dirty="0">
                          <a:effectLst/>
                          <a:latin typeface="Arial" panose="020B0604020202020204" pitchFamily="34" charset="0"/>
                          <a:ea typeface="+mn-ea"/>
                          <a:cs typeface="Arial" panose="020B0604020202020204" pitchFamily="34" charset="0"/>
                        </a:rPr>
                        <a:t>14 014,8</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mn-ea"/>
                          <a:cs typeface="Arial" panose="020B0604020202020204" pitchFamily="34" charset="0"/>
                        </a:rPr>
                        <a:t>44,7</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100" dirty="0">
                          <a:effectLst/>
                          <a:latin typeface="Arial" panose="020B0604020202020204" pitchFamily="34" charset="0"/>
                          <a:ea typeface="+mn-ea"/>
                          <a:cs typeface="Arial" panose="020B0604020202020204" pitchFamily="34" charset="0"/>
                        </a:rPr>
                        <a:t>15 720,8</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mn-ea"/>
                          <a:cs typeface="Arial" panose="020B0604020202020204" pitchFamily="34" charset="0"/>
                        </a:rPr>
                        <a:t>48,1</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2"/>
                  </a:ext>
                </a:extLst>
              </a:tr>
              <a:tr h="214092">
                <a:tc>
                  <a:txBody>
                    <a:bodyPr/>
                    <a:lstStyle/>
                    <a:p>
                      <a:pPr marL="548640" indent="-179705" algn="l">
                        <a:spcAft>
                          <a:spcPts val="0"/>
                        </a:spcAft>
                        <a:tabLst>
                          <a:tab pos="548640" algn="l"/>
                        </a:tabLst>
                      </a:pPr>
                      <a:r>
                        <a:rPr lang="pl-PL" sz="1100" dirty="0">
                          <a:effectLst/>
                          <a:latin typeface="Arial" panose="020B0604020202020204" pitchFamily="34" charset="0"/>
                          <a:cs typeface="Arial" panose="020B0604020202020204" pitchFamily="34" charset="0"/>
                        </a:rPr>
                        <a:t>Kapitał podstawowy</a:t>
                      </a:r>
                      <a:endParaRPr lang="pl-PL" sz="1100" b="1" i="1"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12 525,1</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39,9</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14 018,2</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42,9</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3"/>
                  </a:ext>
                </a:extLst>
              </a:tr>
              <a:tr h="214092">
                <a:tc>
                  <a:txBody>
                    <a:bodyPr/>
                    <a:lstStyle/>
                    <a:p>
                      <a:pPr marL="548640" indent="-179705" algn="l">
                        <a:spcAft>
                          <a:spcPts val="0"/>
                        </a:spcAft>
                        <a:tabLst>
                          <a:tab pos="548640" algn="l"/>
                        </a:tabLst>
                      </a:pPr>
                      <a:r>
                        <a:rPr lang="pl-PL" sz="1100" dirty="0">
                          <a:effectLst/>
                          <a:latin typeface="Arial" panose="020B0604020202020204" pitchFamily="34" charset="0"/>
                          <a:cs typeface="Arial" panose="020B0604020202020204" pitchFamily="34" charset="0"/>
                        </a:rPr>
                        <a:t>Kapitał zapasowy</a:t>
                      </a:r>
                      <a:endParaRPr lang="pl-PL" sz="1100" b="1" i="1"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100" dirty="0">
                          <a:effectLst/>
                          <a:latin typeface="Arial" panose="020B0604020202020204" pitchFamily="34" charset="0"/>
                          <a:cs typeface="Arial" panose="020B0604020202020204" pitchFamily="34" charset="0"/>
                        </a:rPr>
                        <a:t>946,2</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cs typeface="Arial" panose="020B0604020202020204" pitchFamily="34" charset="0"/>
                        </a:rPr>
                        <a:t>3,0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100" dirty="0">
                          <a:effectLst/>
                          <a:latin typeface="Arial" panose="020B0604020202020204" pitchFamily="34" charset="0"/>
                          <a:cs typeface="Arial" panose="020B0604020202020204" pitchFamily="34" charset="0"/>
                        </a:rPr>
                        <a:t>961,7</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2,9</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4"/>
                  </a:ext>
                </a:extLst>
              </a:tr>
              <a:tr h="214092">
                <a:tc>
                  <a:txBody>
                    <a:bodyPr/>
                    <a:lstStyle/>
                    <a:p>
                      <a:pPr marL="548640" indent="-179705" algn="l">
                        <a:spcAft>
                          <a:spcPts val="0"/>
                        </a:spcAft>
                        <a:tabLst>
                          <a:tab pos="548640" algn="l"/>
                        </a:tabLst>
                      </a:pPr>
                      <a:r>
                        <a:rPr lang="pl-PL" sz="1100" dirty="0">
                          <a:effectLst/>
                          <a:latin typeface="Arial" panose="020B0604020202020204" pitchFamily="34" charset="0"/>
                          <a:cs typeface="Arial" panose="020B0604020202020204" pitchFamily="34" charset="0"/>
                        </a:rPr>
                        <a:t>Kapitał rezerwowy</a:t>
                      </a:r>
                      <a:endParaRPr lang="pl-PL" sz="1100" b="1" i="1"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100" dirty="0">
                          <a:effectLst/>
                          <a:latin typeface="Arial" panose="020B0604020202020204" pitchFamily="34" charset="0"/>
                          <a:ea typeface="+mn-ea"/>
                          <a:cs typeface="Arial" panose="020B0604020202020204" pitchFamily="34" charset="0"/>
                        </a:rPr>
                        <a:t>413,1</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mn-ea"/>
                          <a:cs typeface="Arial" panose="020B0604020202020204" pitchFamily="34" charset="0"/>
                        </a:rPr>
                        <a:t>1,3</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100" dirty="0">
                          <a:effectLst/>
                          <a:latin typeface="Arial" panose="020B0604020202020204" pitchFamily="34" charset="0"/>
                          <a:ea typeface="+mn-ea"/>
                          <a:cs typeface="Arial" panose="020B0604020202020204" pitchFamily="34" charset="0"/>
                        </a:rPr>
                        <a:t>528,6</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mn-ea"/>
                          <a:cs typeface="Arial" panose="020B0604020202020204" pitchFamily="34" charset="0"/>
                        </a:rPr>
                        <a:t>1,6</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5"/>
                  </a:ext>
                </a:extLst>
              </a:tr>
              <a:tr h="214092">
                <a:tc>
                  <a:txBody>
                    <a:bodyPr/>
                    <a:lstStyle/>
                    <a:p>
                      <a:pPr marL="548640" indent="-179705" algn="l">
                        <a:spcAft>
                          <a:spcPts val="0"/>
                        </a:spcAft>
                        <a:tabLst>
                          <a:tab pos="548640" algn="l"/>
                        </a:tabLst>
                      </a:pPr>
                      <a:r>
                        <a:rPr lang="pl-PL" sz="1100" dirty="0">
                          <a:effectLst/>
                          <a:latin typeface="Arial" panose="020B0604020202020204" pitchFamily="34" charset="0"/>
                          <a:cs typeface="Arial" panose="020B0604020202020204" pitchFamily="34" charset="0"/>
                        </a:rPr>
                        <a:t>Straty zyski z lat ubiegłych</a:t>
                      </a:r>
                      <a:endParaRPr lang="pl-PL" sz="1100" b="1" i="1"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100" dirty="0">
                          <a:effectLst/>
                          <a:latin typeface="Arial" panose="020B0604020202020204" pitchFamily="34" charset="0"/>
                          <a:cs typeface="Arial" panose="020B0604020202020204" pitchFamily="34" charset="0"/>
                        </a:rPr>
                        <a:t>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cs typeface="Arial" panose="020B0604020202020204" pitchFamily="34" charset="0"/>
                        </a:rPr>
                        <a:t>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100" dirty="0">
                          <a:effectLst/>
                          <a:latin typeface="Arial" panose="020B0604020202020204" pitchFamily="34" charset="0"/>
                          <a:cs typeface="Arial" panose="020B0604020202020204" pitchFamily="34" charset="0"/>
                        </a:rPr>
                        <a:t>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cs typeface="Arial" panose="020B0604020202020204" pitchFamily="34" charset="0"/>
                        </a:rPr>
                        <a:t>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6"/>
                  </a:ext>
                </a:extLst>
              </a:tr>
              <a:tr h="214092">
                <a:tc>
                  <a:txBody>
                    <a:bodyPr/>
                    <a:lstStyle/>
                    <a:p>
                      <a:pPr marL="548640" indent="-179705" algn="l">
                        <a:spcAft>
                          <a:spcPts val="0"/>
                        </a:spcAft>
                        <a:tabLst>
                          <a:tab pos="548640" algn="l"/>
                        </a:tabLst>
                      </a:pPr>
                      <a:r>
                        <a:rPr lang="pl-PL" sz="1100" dirty="0">
                          <a:effectLst/>
                          <a:latin typeface="Arial" panose="020B0604020202020204" pitchFamily="34" charset="0"/>
                          <a:cs typeface="Arial" panose="020B0604020202020204" pitchFamily="34" charset="0"/>
                        </a:rPr>
                        <a:t>Straty zyski </a:t>
                      </a:r>
                      <a:endParaRPr lang="pl-PL" sz="1100" b="1" i="1"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100" dirty="0">
                          <a:effectLst/>
                          <a:latin typeface="Arial" panose="020B0604020202020204" pitchFamily="34" charset="0"/>
                          <a:ea typeface="+mn-ea"/>
                          <a:cs typeface="Arial" panose="020B0604020202020204" pitchFamily="34" charset="0"/>
                        </a:rPr>
                        <a:t>130,4</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cs typeface="Arial" panose="020B0604020202020204" pitchFamily="34" charset="0"/>
                        </a:rPr>
                        <a:t>0,5</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212,3</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mn-ea"/>
                          <a:cs typeface="Arial" panose="020B0604020202020204" pitchFamily="34" charset="0"/>
                        </a:rPr>
                        <a:t>0,7</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7"/>
                  </a:ext>
                </a:extLst>
              </a:tr>
              <a:tr h="214092">
                <a:tc>
                  <a:txBody>
                    <a:bodyPr/>
                    <a:lstStyle/>
                    <a:p>
                      <a:pPr marL="342900" indent="-114300" algn="l">
                        <a:spcAft>
                          <a:spcPts val="0"/>
                        </a:spcAft>
                        <a:tabLst>
                          <a:tab pos="548640" algn="l"/>
                          <a:tab pos="342900" algn="l"/>
                        </a:tabLst>
                      </a:pPr>
                      <a:r>
                        <a:rPr lang="pl-PL" sz="1100" b="1" i="0" dirty="0">
                          <a:effectLst/>
                          <a:latin typeface="Arial" panose="020B0604020202020204" pitchFamily="34" charset="0"/>
                          <a:cs typeface="Arial" panose="020B0604020202020204" pitchFamily="34" charset="0"/>
                        </a:rPr>
                        <a:t>Zobowiązania</a:t>
                      </a:r>
                      <a:r>
                        <a:rPr lang="pl-PL" sz="1100" b="1" i="0" baseline="0" dirty="0">
                          <a:effectLst/>
                          <a:latin typeface="Arial" panose="020B0604020202020204" pitchFamily="34" charset="0"/>
                          <a:cs typeface="Arial" panose="020B0604020202020204" pitchFamily="34" charset="0"/>
                        </a:rPr>
                        <a:t> i rezerwy na zobowiązania</a:t>
                      </a:r>
                      <a:endParaRPr lang="pl-PL" sz="1100" b="1" i="1"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17 361,3</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mn-ea"/>
                          <a:cs typeface="Arial" panose="020B0604020202020204" pitchFamily="34" charset="0"/>
                        </a:rPr>
                        <a:t>55,3</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16 980,3</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mn-ea"/>
                          <a:cs typeface="Arial" panose="020B0604020202020204" pitchFamily="34" charset="0"/>
                        </a:rPr>
                        <a:t>51,9</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8"/>
                  </a:ext>
                </a:extLst>
              </a:tr>
              <a:tr h="214092">
                <a:tc>
                  <a:txBody>
                    <a:bodyPr/>
                    <a:lstStyle/>
                    <a:p>
                      <a:pPr indent="-179705" algn="l">
                        <a:spcAft>
                          <a:spcPts val="0"/>
                        </a:spcAft>
                      </a:pPr>
                      <a:r>
                        <a:rPr lang="pl-PL" sz="1100" dirty="0">
                          <a:effectLst/>
                          <a:latin typeface="Arial" panose="020B0604020202020204" pitchFamily="34" charset="0"/>
                          <a:cs typeface="Arial" panose="020B0604020202020204" pitchFamily="34" charset="0"/>
                        </a:rPr>
                        <a:t>Rezerwy na </a:t>
                      </a:r>
                      <a:r>
                        <a:rPr lang="pl-PL" sz="1100" dirty="0" err="1">
                          <a:effectLst/>
                          <a:latin typeface="Arial" panose="020B0604020202020204" pitchFamily="34" charset="0"/>
                          <a:cs typeface="Arial" panose="020B0604020202020204" pitchFamily="34" charset="0"/>
                        </a:rPr>
                        <a:t>zobow</a:t>
                      </a:r>
                      <a:r>
                        <a:rPr lang="pl-PL" sz="1100" dirty="0">
                          <a:effectLst/>
                          <a:latin typeface="Arial" panose="020B0604020202020204" pitchFamily="34" charset="0"/>
                          <a:cs typeface="Arial" panose="020B0604020202020204" pitchFamily="34" charset="0"/>
                        </a:rPr>
                        <a:t>.</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100" dirty="0">
                          <a:effectLst/>
                          <a:latin typeface="Arial" panose="020B0604020202020204" pitchFamily="34" charset="0"/>
                          <a:ea typeface="+mn-ea"/>
                          <a:cs typeface="Arial" panose="020B0604020202020204" pitchFamily="34" charset="0"/>
                        </a:rPr>
                        <a:t>3 379,3</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mn-ea"/>
                          <a:cs typeface="Arial" panose="020B0604020202020204" pitchFamily="34" charset="0"/>
                        </a:rPr>
                        <a:t>10,8</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100" dirty="0">
                          <a:effectLst/>
                          <a:latin typeface="Arial" panose="020B0604020202020204" pitchFamily="34" charset="0"/>
                          <a:ea typeface="+mn-ea"/>
                          <a:cs typeface="Arial" panose="020B0604020202020204" pitchFamily="34" charset="0"/>
                        </a:rPr>
                        <a:t>3 419,3</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mn-ea"/>
                          <a:cs typeface="Arial" panose="020B0604020202020204" pitchFamily="34" charset="0"/>
                        </a:rPr>
                        <a:t>10,5</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9"/>
                  </a:ext>
                </a:extLst>
              </a:tr>
              <a:tr h="214092">
                <a:tc>
                  <a:txBody>
                    <a:bodyPr/>
                    <a:lstStyle/>
                    <a:p>
                      <a:pPr indent="-179705" algn="l">
                        <a:spcAft>
                          <a:spcPts val="0"/>
                        </a:spcAft>
                      </a:pPr>
                      <a:r>
                        <a:rPr lang="pl-PL" sz="1100" dirty="0">
                          <a:effectLst/>
                          <a:latin typeface="Arial" panose="020B0604020202020204" pitchFamily="34" charset="0"/>
                          <a:cs typeface="Arial" panose="020B0604020202020204" pitchFamily="34" charset="0"/>
                        </a:rPr>
                        <a:t>Zobowiązania </a:t>
                      </a:r>
                      <a:r>
                        <a:rPr lang="pl-PL" sz="1100" dirty="0" err="1">
                          <a:effectLst/>
                          <a:latin typeface="Arial" panose="020B0604020202020204" pitchFamily="34" charset="0"/>
                          <a:cs typeface="Arial" panose="020B0604020202020204" pitchFamily="34" charset="0"/>
                        </a:rPr>
                        <a:t>długoter</a:t>
                      </a:r>
                      <a:r>
                        <a:rPr lang="pl-PL" sz="1100" dirty="0">
                          <a:effectLst/>
                          <a:latin typeface="Arial" panose="020B0604020202020204" pitchFamily="34" charset="0"/>
                          <a:cs typeface="Arial" panose="020B0604020202020204" pitchFamily="34" charset="0"/>
                        </a:rPr>
                        <a:t>.</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100" dirty="0">
                          <a:effectLst/>
                          <a:latin typeface="Arial" panose="020B0604020202020204" pitchFamily="34" charset="0"/>
                          <a:ea typeface="+mn-ea"/>
                          <a:cs typeface="Arial" panose="020B0604020202020204" pitchFamily="34" charset="0"/>
                        </a:rPr>
                        <a:t>2 377,8</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mn-ea"/>
                          <a:cs typeface="Arial" panose="020B0604020202020204" pitchFamily="34" charset="0"/>
                        </a:rPr>
                        <a:t>7,6</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100" dirty="0">
                          <a:effectLst/>
                          <a:latin typeface="Arial" panose="020B0604020202020204" pitchFamily="34" charset="0"/>
                          <a:ea typeface="+mn-ea"/>
                          <a:cs typeface="Arial" panose="020B0604020202020204" pitchFamily="34" charset="0"/>
                        </a:rPr>
                        <a:t>2 377,8</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mn-ea"/>
                          <a:cs typeface="Arial" panose="020B0604020202020204" pitchFamily="34" charset="0"/>
                        </a:rPr>
                        <a:t>7,2</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0"/>
                  </a:ext>
                </a:extLst>
              </a:tr>
              <a:tr h="214092">
                <a:tc>
                  <a:txBody>
                    <a:bodyPr/>
                    <a:lstStyle/>
                    <a:p>
                      <a:pPr indent="-179705" algn="l">
                        <a:spcAft>
                          <a:spcPts val="0"/>
                        </a:spcAft>
                      </a:pPr>
                      <a:r>
                        <a:rPr lang="pl-PL" sz="1100" dirty="0">
                          <a:effectLst/>
                          <a:latin typeface="Arial" panose="020B0604020202020204" pitchFamily="34" charset="0"/>
                          <a:cs typeface="Arial" panose="020B0604020202020204" pitchFamily="34" charset="0"/>
                        </a:rPr>
                        <a:t>Kredyty i pożyczki Krótkoterminowe</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100" dirty="0">
                          <a:effectLst/>
                          <a:latin typeface="Arial" panose="020B0604020202020204" pitchFamily="34" charset="0"/>
                          <a:ea typeface="+mn-ea"/>
                          <a:cs typeface="Arial" panose="020B0604020202020204" pitchFamily="34" charset="0"/>
                        </a:rPr>
                        <a:t>878,3</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2,8</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100" dirty="0">
                          <a:effectLst/>
                          <a:latin typeface="Arial" panose="020B0604020202020204" pitchFamily="34" charset="0"/>
                          <a:ea typeface="+mn-ea"/>
                          <a:cs typeface="Arial" panose="020B0604020202020204" pitchFamily="34" charset="0"/>
                        </a:rPr>
                        <a:t>439,1</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cs typeface="Arial" panose="020B0604020202020204" pitchFamily="34" charset="0"/>
                        </a:rPr>
                        <a:t>1,3</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1"/>
                  </a:ext>
                </a:extLst>
              </a:tr>
              <a:tr h="214092">
                <a:tc>
                  <a:txBody>
                    <a:bodyPr/>
                    <a:lstStyle/>
                    <a:p>
                      <a:pPr indent="-179705" algn="l">
                        <a:spcAft>
                          <a:spcPts val="0"/>
                        </a:spcAft>
                      </a:pPr>
                      <a:r>
                        <a:rPr lang="pl-PL" sz="1100" dirty="0">
                          <a:effectLst/>
                          <a:latin typeface="Arial" panose="020B0604020202020204" pitchFamily="34" charset="0"/>
                          <a:cs typeface="Arial" panose="020B0604020202020204" pitchFamily="34" charset="0"/>
                        </a:rPr>
                        <a:t>Zobowiązania z </a:t>
                      </a:r>
                      <a:r>
                        <a:rPr lang="pl-PL" sz="1100" dirty="0" err="1">
                          <a:effectLst/>
                          <a:latin typeface="Arial" panose="020B0604020202020204" pitchFamily="34" charset="0"/>
                          <a:cs typeface="Arial" panose="020B0604020202020204" pitchFamily="34" charset="0"/>
                        </a:rPr>
                        <a:t>tyt</a:t>
                      </a:r>
                      <a:r>
                        <a:rPr lang="pl-PL" sz="1100" dirty="0">
                          <a:effectLst/>
                          <a:latin typeface="Arial" panose="020B0604020202020204" pitchFamily="34" charset="0"/>
                          <a:cs typeface="Arial" panose="020B0604020202020204" pitchFamily="34" charset="0"/>
                        </a:rPr>
                        <a:t> dostaw robót i usług</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100" dirty="0">
                          <a:effectLst/>
                          <a:latin typeface="Arial" panose="020B0604020202020204" pitchFamily="34" charset="0"/>
                          <a:ea typeface="+mn-ea"/>
                          <a:cs typeface="Arial" panose="020B0604020202020204" pitchFamily="34" charset="0"/>
                        </a:rPr>
                        <a:t>1 271,4</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4,0</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100" dirty="0">
                          <a:effectLst/>
                          <a:latin typeface="Arial" panose="020B0604020202020204" pitchFamily="34" charset="0"/>
                          <a:ea typeface="+mn-ea"/>
                          <a:cs typeface="Arial" panose="020B0604020202020204" pitchFamily="34" charset="0"/>
                        </a:rPr>
                        <a:t>643,4</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mn-ea"/>
                          <a:cs typeface="Arial" panose="020B0604020202020204" pitchFamily="34" charset="0"/>
                        </a:rPr>
                        <a:t>1,9</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2"/>
                  </a:ext>
                </a:extLst>
              </a:tr>
              <a:tr h="214092">
                <a:tc>
                  <a:txBody>
                    <a:bodyPr/>
                    <a:lstStyle/>
                    <a:p>
                      <a:pPr indent="-179705" algn="l">
                        <a:spcAft>
                          <a:spcPts val="0"/>
                        </a:spcAft>
                      </a:pPr>
                      <a:r>
                        <a:rPr lang="pl-PL" sz="1100" dirty="0">
                          <a:effectLst/>
                          <a:latin typeface="Arial" panose="020B0604020202020204" pitchFamily="34" charset="0"/>
                          <a:cs typeface="Arial" panose="020B0604020202020204" pitchFamily="34" charset="0"/>
                        </a:rPr>
                        <a:t>Pozostałe zobowiązania</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100" dirty="0">
                          <a:effectLst/>
                          <a:latin typeface="Arial" panose="020B0604020202020204" pitchFamily="34" charset="0"/>
                          <a:ea typeface="+mn-ea"/>
                          <a:cs typeface="Arial" panose="020B0604020202020204" pitchFamily="34" charset="0"/>
                        </a:rPr>
                        <a:t>1 169,0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3,7</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1 663,5</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mn-ea"/>
                          <a:cs typeface="Arial" panose="020B0604020202020204" pitchFamily="34" charset="0"/>
                        </a:rPr>
                        <a:t>5,1</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3"/>
                  </a:ext>
                </a:extLst>
              </a:tr>
              <a:tr h="271669">
                <a:tc>
                  <a:txBody>
                    <a:bodyPr/>
                    <a:lstStyle/>
                    <a:p>
                      <a:pPr indent="-179705" algn="l">
                        <a:spcAft>
                          <a:spcPts val="0"/>
                        </a:spcAft>
                      </a:pPr>
                      <a:r>
                        <a:rPr lang="pl-PL" sz="1100" dirty="0">
                          <a:effectLst/>
                          <a:latin typeface="Arial" panose="020B0604020202020204" pitchFamily="34" charset="0"/>
                          <a:cs typeface="Arial" panose="020B0604020202020204" pitchFamily="34" charset="0"/>
                        </a:rPr>
                        <a:t>	w tym : podatki i </a:t>
                      </a:r>
                      <a:r>
                        <a:rPr lang="pl-PL" sz="1100" dirty="0" err="1">
                          <a:effectLst/>
                          <a:latin typeface="Arial" panose="020B0604020202020204" pitchFamily="34" charset="0"/>
                          <a:cs typeface="Arial" panose="020B0604020202020204" pitchFamily="34" charset="0"/>
                        </a:rPr>
                        <a:t>ubezp</a:t>
                      </a:r>
                      <a:r>
                        <a:rPr lang="pl-PL" sz="1100" dirty="0">
                          <a:effectLst/>
                          <a:latin typeface="Arial" panose="020B0604020202020204" pitchFamily="34" charset="0"/>
                          <a:cs typeface="Arial" panose="020B0604020202020204" pitchFamily="34" charset="0"/>
                        </a:rPr>
                        <a:t>..</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100" dirty="0">
                          <a:effectLst/>
                          <a:latin typeface="Arial" panose="020B0604020202020204" pitchFamily="34" charset="0"/>
                          <a:ea typeface="+mn-ea"/>
                          <a:cs typeface="Arial" panose="020B0604020202020204" pitchFamily="34" charset="0"/>
                        </a:rPr>
                        <a:t>600,9</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1,9</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100" dirty="0">
                          <a:effectLst/>
                          <a:latin typeface="Arial" panose="020B0604020202020204" pitchFamily="34" charset="0"/>
                          <a:ea typeface="+mn-ea"/>
                          <a:cs typeface="Arial" panose="020B0604020202020204" pitchFamily="34" charset="0"/>
                        </a:rPr>
                        <a:t>1 160,9</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mn-ea"/>
                          <a:cs typeface="Arial" panose="020B0604020202020204" pitchFamily="34" charset="0"/>
                        </a:rPr>
                        <a:t>3,6</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4"/>
                  </a:ext>
                </a:extLst>
              </a:tr>
              <a:tr h="214092">
                <a:tc>
                  <a:txBody>
                    <a:bodyPr/>
                    <a:lstStyle/>
                    <a:p>
                      <a:pPr indent="-179705" algn="l">
                        <a:spcAft>
                          <a:spcPts val="0"/>
                        </a:spcAft>
                      </a:pPr>
                      <a:r>
                        <a:rPr lang="pl-PL" sz="1100" dirty="0">
                          <a:effectLst/>
                          <a:latin typeface="Arial" panose="020B0604020202020204" pitchFamily="34" charset="0"/>
                          <a:cs typeface="Arial" panose="020B0604020202020204" pitchFamily="34" charset="0"/>
                        </a:rPr>
                        <a:t>Fundusze specjalne</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100" dirty="0">
                          <a:effectLst/>
                          <a:latin typeface="Arial" panose="020B0604020202020204" pitchFamily="34" charset="0"/>
                          <a:cs typeface="Arial" panose="020B0604020202020204" pitchFamily="34" charset="0"/>
                        </a:rPr>
                        <a:t>172,0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cs typeface="Arial" panose="020B0604020202020204" pitchFamily="34" charset="0"/>
                        </a:rPr>
                        <a:t>0,5</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100" dirty="0">
                          <a:effectLst/>
                          <a:latin typeface="Arial" panose="020B0604020202020204" pitchFamily="34" charset="0"/>
                          <a:ea typeface="+mn-ea"/>
                          <a:cs typeface="Arial" panose="020B0604020202020204" pitchFamily="34" charset="0"/>
                        </a:rPr>
                        <a:t>276,5</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cs typeface="Arial" panose="020B0604020202020204" pitchFamily="34" charset="0"/>
                        </a:rPr>
                        <a:t>0,9</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5"/>
                  </a:ext>
                </a:extLst>
              </a:tr>
              <a:tr h="214092">
                <a:tc>
                  <a:txBody>
                    <a:bodyPr/>
                    <a:lstStyle/>
                    <a:p>
                      <a:pPr indent="-179705" algn="l">
                        <a:spcAft>
                          <a:spcPts val="0"/>
                        </a:spcAft>
                      </a:pPr>
                      <a:r>
                        <a:rPr lang="pl-PL" sz="1100" dirty="0">
                          <a:effectLst/>
                          <a:latin typeface="Arial" panose="020B0604020202020204" pitchFamily="34" charset="0"/>
                          <a:cs typeface="Arial" panose="020B0604020202020204" pitchFamily="34" charset="0"/>
                        </a:rPr>
                        <a:t>Rozliczenia </a:t>
                      </a:r>
                      <a:r>
                        <a:rPr lang="pl-PL" sz="1100" dirty="0" err="1">
                          <a:effectLst/>
                          <a:latin typeface="Arial" panose="020B0604020202020204" pitchFamily="34" charset="0"/>
                          <a:cs typeface="Arial" panose="020B0604020202020204" pitchFamily="34" charset="0"/>
                        </a:rPr>
                        <a:t>międzyokr</a:t>
                      </a:r>
                      <a:r>
                        <a:rPr lang="pl-PL" sz="1100" dirty="0">
                          <a:effectLst/>
                          <a:latin typeface="Arial" panose="020B0604020202020204" pitchFamily="34" charset="0"/>
                          <a:cs typeface="Arial" panose="020B0604020202020204" pitchFamily="34" charset="0"/>
                        </a:rPr>
                        <a:t>.</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8 113,5</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25,9</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100" dirty="0">
                          <a:effectLst/>
                          <a:latin typeface="Arial" panose="020B0604020202020204" pitchFamily="34" charset="0"/>
                          <a:ea typeface="+mn-ea"/>
                          <a:cs typeface="Arial" panose="020B0604020202020204" pitchFamily="34" charset="0"/>
                        </a:rPr>
                        <a:t>8 160,7</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ea typeface="+mn-ea"/>
                          <a:cs typeface="Arial" panose="020B0604020202020204" pitchFamily="34" charset="0"/>
                        </a:rPr>
                        <a:t>25,0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6"/>
                  </a:ext>
                </a:extLst>
              </a:tr>
              <a:tr h="214092">
                <a:tc>
                  <a:txBody>
                    <a:bodyPr/>
                    <a:lstStyle/>
                    <a:p>
                      <a:pPr marL="548640" indent="-548640" algn="l">
                        <a:spcAft>
                          <a:spcPts val="0"/>
                        </a:spcAft>
                        <a:tabLst>
                          <a:tab pos="548640" algn="l"/>
                          <a:tab pos="449580" algn="l"/>
                        </a:tabLst>
                      </a:pPr>
                      <a:r>
                        <a:rPr lang="pl-PL" sz="1100" dirty="0">
                          <a:effectLst/>
                          <a:latin typeface="Arial" panose="020B0604020202020204" pitchFamily="34" charset="0"/>
                          <a:cs typeface="Arial" panose="020B0604020202020204" pitchFamily="34" charset="0"/>
                        </a:rPr>
                        <a:t>RAZEM PASYWA</a:t>
                      </a:r>
                      <a:endParaRPr lang="pl-PL" sz="1100" b="1" i="1"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100" dirty="0">
                          <a:effectLst/>
                          <a:latin typeface="Arial" panose="020B0604020202020204" pitchFamily="34" charset="0"/>
                          <a:ea typeface="+mn-ea"/>
                          <a:cs typeface="Arial" panose="020B0604020202020204" pitchFamily="34" charset="0"/>
                        </a:rPr>
                        <a:t>31 376,1</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cs typeface="Arial" panose="020B0604020202020204" pitchFamily="34" charset="0"/>
                        </a:rPr>
                        <a:t>100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32 701,1</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100" dirty="0">
                          <a:effectLst/>
                          <a:latin typeface="Arial" panose="020B0604020202020204" pitchFamily="34" charset="0"/>
                          <a:cs typeface="Arial" panose="020B0604020202020204" pitchFamily="34" charset="0"/>
                        </a:rPr>
                        <a:t>100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7"/>
                  </a:ext>
                </a:extLst>
              </a:tr>
            </a:tbl>
          </a:graphicData>
        </a:graphic>
      </p:graphicFrame>
      <p:pic>
        <p:nvPicPr>
          <p:cNvPr id="9" name="Obraz 8">
            <a:extLst>
              <a:ext uri="{FF2B5EF4-FFF2-40B4-BE49-F238E27FC236}">
                <a16:creationId xmlns:a16="http://schemas.microsoft.com/office/drawing/2014/main" id="{7EE6B75F-E7D4-4A94-8A21-FD821B5BE1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11" name="Prostokąt 10">
            <a:extLst>
              <a:ext uri="{FF2B5EF4-FFF2-40B4-BE49-F238E27FC236}">
                <a16:creationId xmlns:a16="http://schemas.microsoft.com/office/drawing/2014/main" id="{B3E10EFD-FEC4-EFA8-92FF-9B7CA6758402}"/>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12733123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perfect.amix.civ.pl/uploads/image/dochody_w_perfect_trade.jpg">
            <a:extLst>
              <a:ext uri="{FF2B5EF4-FFF2-40B4-BE49-F238E27FC236}">
                <a16:creationId xmlns:a16="http://schemas.microsoft.com/office/drawing/2014/main" id="{4BD5F394-C5B9-49E2-87E6-95830162E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0618" y="840024"/>
            <a:ext cx="2857500" cy="357187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0" y="36065"/>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sp>
        <p:nvSpPr>
          <p:cNvPr id="2" name="Prostokąt 1">
            <a:extLst>
              <a:ext uri="{FF2B5EF4-FFF2-40B4-BE49-F238E27FC236}">
                <a16:creationId xmlns:a16="http://schemas.microsoft.com/office/drawing/2014/main" id="{800422D4-FAB8-46DF-93FB-74328FC5AB32}"/>
              </a:ext>
            </a:extLst>
          </p:cNvPr>
          <p:cNvSpPr/>
          <p:nvPr/>
        </p:nvSpPr>
        <p:spPr>
          <a:xfrm>
            <a:off x="858564" y="1266462"/>
            <a:ext cx="7184605" cy="2308324"/>
          </a:xfrm>
          <a:prstGeom prst="rect">
            <a:avLst/>
          </a:prstGeom>
        </p:spPr>
        <p:txBody>
          <a:bodyPr wrap="square">
            <a:spAutoFit/>
          </a:bodyPr>
          <a:lstStyle/>
          <a:p>
            <a:pPr>
              <a:spcAft>
                <a:spcPts val="0"/>
              </a:spcAft>
            </a:pPr>
            <a:r>
              <a:rPr lang="pl-PL" b="1" i="1" dirty="0">
                <a:ea typeface="Times New Roman" panose="02020603050405020304" pitchFamily="18" charset="0"/>
              </a:rPr>
              <a:t>VII.   Sytuacja dochodowa</a:t>
            </a:r>
            <a:endParaRPr lang="pl-PL" dirty="0">
              <a:ea typeface="Times New Roman" panose="02020603050405020304" pitchFamily="18" charset="0"/>
            </a:endParaRPr>
          </a:p>
          <a:p>
            <a:pPr indent="228600">
              <a:spcAft>
                <a:spcPts val="0"/>
              </a:spcAft>
            </a:pPr>
            <a:r>
              <a:rPr lang="pl-PL" dirty="0">
                <a:ea typeface="Times New Roman" panose="02020603050405020304" pitchFamily="18" charset="0"/>
              </a:rPr>
              <a:t> </a:t>
            </a:r>
          </a:p>
          <a:p>
            <a:pPr algn="just"/>
            <a:r>
              <a:rPr lang="pl-PL" dirty="0">
                <a:ea typeface="Times New Roman" panose="02020603050405020304" pitchFamily="18" charset="0"/>
              </a:rPr>
              <a:t>Spółka za rok obrotowy 2021 uzyskała wynik finansowy netto</a:t>
            </a:r>
            <a:br>
              <a:rPr lang="pl-PL" dirty="0">
                <a:ea typeface="Times New Roman" panose="02020603050405020304" pitchFamily="18" charset="0"/>
              </a:rPr>
            </a:br>
            <a:r>
              <a:rPr lang="pl-PL" dirty="0">
                <a:ea typeface="Times New Roman" panose="02020603050405020304" pitchFamily="18" charset="0"/>
              </a:rPr>
              <a:t>w wysokości  130 415,23 zł.</a:t>
            </a:r>
          </a:p>
          <a:p>
            <a:pPr algn="just"/>
            <a:endParaRPr lang="pl-PL" dirty="0">
              <a:ea typeface="Times New Roman" panose="02020603050405020304" pitchFamily="18" charset="0"/>
            </a:endParaRPr>
          </a:p>
          <a:p>
            <a:pPr algn="just"/>
            <a:endParaRPr lang="pl-PL" dirty="0">
              <a:ea typeface="Times New Roman" panose="02020603050405020304" pitchFamily="18" charset="0"/>
            </a:endParaRPr>
          </a:p>
          <a:p>
            <a:pPr algn="just"/>
            <a:r>
              <a:rPr lang="pl-PL" dirty="0">
                <a:ea typeface="Times New Roman" panose="02020603050405020304" pitchFamily="18" charset="0"/>
              </a:rPr>
              <a:t>Na dzień 30  czerwca 2022  roku wynik ten wyniósł  212 343,44 zł   zysku.</a:t>
            </a:r>
            <a:endParaRPr lang="pl-PL" dirty="0"/>
          </a:p>
        </p:txBody>
      </p:sp>
      <p:pic>
        <p:nvPicPr>
          <p:cNvPr id="10" name="Obraz 9">
            <a:extLst>
              <a:ext uri="{FF2B5EF4-FFF2-40B4-BE49-F238E27FC236}">
                <a16:creationId xmlns:a16="http://schemas.microsoft.com/office/drawing/2014/main" id="{B5D2A076-42E9-41F0-A783-226C4AABB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11" name="Prostokąt 10">
            <a:extLst>
              <a:ext uri="{FF2B5EF4-FFF2-40B4-BE49-F238E27FC236}">
                <a16:creationId xmlns:a16="http://schemas.microsoft.com/office/drawing/2014/main" id="{4B600F9B-B4DF-9250-CEF2-22DDC3D18DE0}"/>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23412374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70811" y="5257802"/>
            <a:ext cx="7050505" cy="369332"/>
          </a:xfrm>
          <a:prstGeom prst="rect">
            <a:avLst/>
          </a:prstGeom>
        </p:spPr>
        <p:txBody>
          <a:bodyPr wrap="square">
            <a:spAutoFit/>
          </a:bodyPr>
          <a:lstStyle/>
          <a:p>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64449" y="48112"/>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graphicFrame>
        <p:nvGraphicFramePr>
          <p:cNvPr id="9" name="Tabela 8">
            <a:extLst>
              <a:ext uri="{FF2B5EF4-FFF2-40B4-BE49-F238E27FC236}">
                <a16:creationId xmlns:a16="http://schemas.microsoft.com/office/drawing/2014/main" id="{BB7D1B08-3EF4-47E3-AE24-CB01D89C7A86}"/>
              </a:ext>
            </a:extLst>
          </p:cNvPr>
          <p:cNvGraphicFramePr>
            <a:graphicFrameLocks noGrp="1"/>
          </p:cNvGraphicFramePr>
          <p:nvPr>
            <p:extLst>
              <p:ext uri="{D42A27DB-BD31-4B8C-83A1-F6EECF244321}">
                <p14:modId xmlns:p14="http://schemas.microsoft.com/office/powerpoint/2010/main" val="36533324"/>
              </p:ext>
            </p:extLst>
          </p:nvPr>
        </p:nvGraphicFramePr>
        <p:xfrm>
          <a:off x="974558" y="678393"/>
          <a:ext cx="9654703" cy="4045468"/>
        </p:xfrm>
        <a:graphic>
          <a:graphicData uri="http://schemas.openxmlformats.org/drawingml/2006/table">
            <a:tbl>
              <a:tblPr firstRow="1" firstCol="1" bandRow="1" bandCol="1">
                <a:tableStyleId>{5C22544A-7EE6-4342-B048-85BDC9FD1C3A}</a:tableStyleId>
              </a:tblPr>
              <a:tblGrid>
                <a:gridCol w="3003822">
                  <a:extLst>
                    <a:ext uri="{9D8B030D-6E8A-4147-A177-3AD203B41FA5}">
                      <a16:colId xmlns:a16="http://schemas.microsoft.com/office/drawing/2014/main" val="20000"/>
                    </a:ext>
                  </a:extLst>
                </a:gridCol>
                <a:gridCol w="2162844">
                  <a:extLst>
                    <a:ext uri="{9D8B030D-6E8A-4147-A177-3AD203B41FA5}">
                      <a16:colId xmlns:a16="http://schemas.microsoft.com/office/drawing/2014/main" val="20001"/>
                    </a:ext>
                  </a:extLst>
                </a:gridCol>
                <a:gridCol w="1242136">
                  <a:extLst>
                    <a:ext uri="{9D8B030D-6E8A-4147-A177-3AD203B41FA5}">
                      <a16:colId xmlns:a16="http://schemas.microsoft.com/office/drawing/2014/main" val="20002"/>
                    </a:ext>
                  </a:extLst>
                </a:gridCol>
                <a:gridCol w="1856668">
                  <a:extLst>
                    <a:ext uri="{9D8B030D-6E8A-4147-A177-3AD203B41FA5}">
                      <a16:colId xmlns:a16="http://schemas.microsoft.com/office/drawing/2014/main" val="20003"/>
                    </a:ext>
                  </a:extLst>
                </a:gridCol>
                <a:gridCol w="1389233">
                  <a:extLst>
                    <a:ext uri="{9D8B030D-6E8A-4147-A177-3AD203B41FA5}">
                      <a16:colId xmlns:a16="http://schemas.microsoft.com/office/drawing/2014/main" val="20004"/>
                    </a:ext>
                  </a:extLst>
                </a:gridCol>
              </a:tblGrid>
              <a:tr h="495237">
                <a:tc>
                  <a:txBody>
                    <a:bodyPr/>
                    <a:lstStyle/>
                    <a:p>
                      <a:pPr algn="ctr">
                        <a:spcAft>
                          <a:spcPts val="0"/>
                        </a:spcAft>
                      </a:pPr>
                      <a:r>
                        <a:rPr lang="pl-PL" sz="1100" dirty="0">
                          <a:effectLst/>
                          <a:latin typeface="Arial" panose="020B0604020202020204" pitchFamily="34" charset="0"/>
                          <a:cs typeface="Arial" panose="020B0604020202020204" pitchFamily="34" charset="0"/>
                        </a:rPr>
                        <a:t>W y s z c z e g ó l n i e n i e</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548640" indent="-548640" algn="ctr">
                        <a:spcAft>
                          <a:spcPts val="0"/>
                        </a:spcAft>
                        <a:tabLst>
                          <a:tab pos="548640" algn="l"/>
                          <a:tab pos="449580" algn="l"/>
                        </a:tabLst>
                      </a:pPr>
                      <a:endParaRPr lang="pl-PL" sz="1100" dirty="0">
                        <a:effectLst/>
                        <a:latin typeface="Arial" panose="020B0604020202020204" pitchFamily="34" charset="0"/>
                        <a:cs typeface="Arial" panose="020B0604020202020204" pitchFamily="34" charset="0"/>
                      </a:endParaRPr>
                    </a:p>
                    <a:p>
                      <a:pPr marL="548640" indent="-548640" algn="ctr">
                        <a:spcAft>
                          <a:spcPts val="0"/>
                        </a:spcAft>
                        <a:tabLst>
                          <a:tab pos="548640" algn="l"/>
                          <a:tab pos="449580" algn="l"/>
                        </a:tabLst>
                      </a:pPr>
                      <a:r>
                        <a:rPr lang="pl-PL" sz="1100" dirty="0">
                          <a:effectLst/>
                          <a:latin typeface="Arial" panose="020B0604020202020204" pitchFamily="34" charset="0"/>
                          <a:cs typeface="Arial" panose="020B0604020202020204" pitchFamily="34" charset="0"/>
                        </a:rPr>
                        <a:t>31.12.2021</a:t>
                      </a:r>
                      <a:endParaRPr lang="pl-PL" sz="1100" b="1" i="1" dirty="0">
                        <a:effectLst/>
                        <a:latin typeface="Arial" panose="020B0604020202020204" pitchFamily="34" charset="0"/>
                        <a:cs typeface="Arial" panose="020B0604020202020204" pitchFamily="34" charset="0"/>
                      </a:endParaRPr>
                    </a:p>
                  </a:txBody>
                  <a:tcPr marL="44451" marR="44451" marT="0" marB="0"/>
                </a:tc>
                <a:tc>
                  <a:txBody>
                    <a:bodyPr/>
                    <a:lstStyle/>
                    <a:p>
                      <a:pPr algn="ctr">
                        <a:spcAft>
                          <a:spcPts val="0"/>
                        </a:spcAft>
                      </a:pPr>
                      <a:r>
                        <a:rPr lang="pl-PL" sz="1100" dirty="0">
                          <a:effectLst/>
                          <a:latin typeface="Arial" panose="020B0604020202020204" pitchFamily="34" charset="0"/>
                          <a:cs typeface="Arial" panose="020B0604020202020204" pitchFamily="34" charset="0"/>
                        </a:rPr>
                        <a:t>%</a:t>
                      </a:r>
                    </a:p>
                    <a:p>
                      <a:pPr algn="ctr">
                        <a:spcAft>
                          <a:spcPts val="0"/>
                        </a:spcAft>
                      </a:pPr>
                      <a:r>
                        <a:rPr lang="pl-PL" sz="1100" dirty="0">
                          <a:effectLst/>
                          <a:latin typeface="Arial" panose="020B0604020202020204" pitchFamily="34" charset="0"/>
                          <a:cs typeface="Arial" panose="020B0604020202020204" pitchFamily="34" charset="0"/>
                        </a:rPr>
                        <a:t>struktury</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tc>
                <a:tc>
                  <a:txBody>
                    <a:bodyPr/>
                    <a:lstStyle/>
                    <a:p>
                      <a:pPr algn="ctr">
                        <a:spcAft>
                          <a:spcPts val="0"/>
                        </a:spcAft>
                      </a:pPr>
                      <a:endParaRPr lang="pl-PL" sz="1100" dirty="0">
                        <a:effectLst/>
                        <a:latin typeface="Arial" panose="020B0604020202020204" pitchFamily="34" charset="0"/>
                        <a:cs typeface="Arial" panose="020B0604020202020204" pitchFamily="34" charset="0"/>
                      </a:endParaRPr>
                    </a:p>
                    <a:p>
                      <a:pPr algn="ctr">
                        <a:spcAft>
                          <a:spcPts val="0"/>
                        </a:spcAft>
                      </a:pPr>
                      <a:r>
                        <a:rPr lang="pl-PL" sz="1100" dirty="0">
                          <a:effectLst/>
                          <a:latin typeface="Arial" panose="020B0604020202020204" pitchFamily="34" charset="0"/>
                          <a:cs typeface="Arial" panose="020B0604020202020204" pitchFamily="34" charset="0"/>
                        </a:rPr>
                        <a:t>30.06.2022</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tc>
                <a:tc>
                  <a:txBody>
                    <a:bodyPr/>
                    <a:lstStyle/>
                    <a:p>
                      <a:pPr algn="ctr">
                        <a:spcAft>
                          <a:spcPts val="0"/>
                        </a:spcAft>
                      </a:pPr>
                      <a:r>
                        <a:rPr lang="pl-PL" sz="1100" dirty="0">
                          <a:effectLst/>
                          <a:latin typeface="Arial" panose="020B0604020202020204" pitchFamily="34" charset="0"/>
                          <a:cs typeface="Arial" panose="020B0604020202020204" pitchFamily="34" charset="0"/>
                        </a:rPr>
                        <a:t>%</a:t>
                      </a:r>
                    </a:p>
                    <a:p>
                      <a:pPr algn="ctr">
                        <a:spcAft>
                          <a:spcPts val="0"/>
                        </a:spcAft>
                      </a:pPr>
                      <a:r>
                        <a:rPr lang="pl-PL" sz="1100" dirty="0">
                          <a:effectLst/>
                          <a:latin typeface="Arial" panose="020B0604020202020204" pitchFamily="34" charset="0"/>
                          <a:cs typeface="Arial" panose="020B0604020202020204" pitchFamily="34" charset="0"/>
                        </a:rPr>
                        <a:t>struktury</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tc>
                <a:extLst>
                  <a:ext uri="{0D108BD9-81ED-4DB2-BD59-A6C34878D82A}">
                    <a16:rowId xmlns:a16="http://schemas.microsoft.com/office/drawing/2014/main" val="10000"/>
                  </a:ext>
                </a:extLst>
              </a:tr>
              <a:tr h="247618">
                <a:tc>
                  <a:txBody>
                    <a:bodyPr/>
                    <a:lstStyle/>
                    <a:p>
                      <a:pPr marL="342900" indent="-114300" algn="l">
                        <a:spcAft>
                          <a:spcPts val="0"/>
                        </a:spcAft>
                        <a:tabLst>
                          <a:tab pos="548640" algn="l"/>
                          <a:tab pos="342900" algn="l"/>
                        </a:tabLst>
                      </a:pPr>
                      <a:r>
                        <a:rPr lang="pl-PL" sz="1100" baseline="0" dirty="0">
                          <a:effectLst/>
                          <a:latin typeface="Arial" panose="020B0604020202020204" pitchFamily="34" charset="0"/>
                          <a:cs typeface="Arial" panose="020B0604020202020204" pitchFamily="34" charset="0"/>
                        </a:rPr>
                        <a:t>PRZYCHODY (tys. zł)</a:t>
                      </a:r>
                      <a:endParaRPr lang="pl-PL" sz="1100" b="1" i="1" baseline="0"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193040" marR="200025" indent="-548640" algn="ctr">
                        <a:spcAft>
                          <a:spcPts val="0"/>
                        </a:spcAft>
                        <a:tabLst>
                          <a:tab pos="548640" algn="l"/>
                          <a:tab pos="449580" algn="l"/>
                        </a:tabLst>
                      </a:pPr>
                      <a:r>
                        <a:rPr lang="pl-PL" sz="1100" dirty="0">
                          <a:effectLst/>
                          <a:latin typeface="Arial" panose="020B0604020202020204" pitchFamily="34" charset="0"/>
                          <a:cs typeface="Arial" panose="020B0604020202020204" pitchFamily="34" charset="0"/>
                        </a:rPr>
                        <a:t>      21 746,8</a:t>
                      </a:r>
                      <a:endParaRPr lang="pl-PL" sz="1100" b="1" i="1" dirty="0">
                        <a:effectLst/>
                        <a:latin typeface="Arial" panose="020B0604020202020204" pitchFamily="34"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cs typeface="Arial" panose="020B0604020202020204" pitchFamily="34" charset="0"/>
                        </a:rPr>
                        <a:t>100,0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indent="-548640" algn="ctr">
                        <a:spcAft>
                          <a:spcPts val="0"/>
                        </a:spcAft>
                        <a:tabLst>
                          <a:tab pos="548640" algn="l"/>
                          <a:tab pos="449580" algn="l"/>
                        </a:tabLst>
                      </a:pPr>
                      <a:r>
                        <a:rPr lang="pl-PL" sz="1100" dirty="0">
                          <a:effectLst/>
                          <a:latin typeface="Arial" panose="020B0604020202020204" pitchFamily="34" charset="0"/>
                          <a:cs typeface="Arial" panose="020B0604020202020204" pitchFamily="34" charset="0"/>
                        </a:rPr>
                        <a:t>     12 407,7</a:t>
                      </a:r>
                      <a:endParaRPr lang="pl-PL" sz="1100" b="1" i="1" dirty="0">
                        <a:effectLst/>
                        <a:latin typeface="Arial" panose="020B0604020202020204" pitchFamily="34"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cs typeface="Arial" panose="020B0604020202020204" pitchFamily="34" charset="0"/>
                        </a:rPr>
                        <a:t>100,0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2"/>
                  </a:ext>
                </a:extLst>
              </a:tr>
              <a:tr h="407772">
                <a:tc>
                  <a:txBody>
                    <a:bodyPr/>
                    <a:lstStyle/>
                    <a:p>
                      <a:pPr marL="0" lvl="0" indent="0" algn="l">
                        <a:spcAft>
                          <a:spcPts val="0"/>
                        </a:spcAft>
                        <a:buFont typeface="+mj-lt"/>
                        <a:buNone/>
                        <a:tabLst>
                          <a:tab pos="180340" algn="l"/>
                        </a:tabLst>
                      </a:pPr>
                      <a:r>
                        <a:rPr lang="pl-PL" sz="1100" baseline="0" dirty="0">
                          <a:effectLst/>
                          <a:latin typeface="Arial" panose="020B0604020202020204" pitchFamily="34" charset="0"/>
                          <a:cs typeface="Arial" panose="020B0604020202020204" pitchFamily="34" charset="0"/>
                        </a:rPr>
                        <a:t>1.  Sprzedaż wyrobów, usług Materiałów i towarów</a:t>
                      </a:r>
                      <a:endParaRPr lang="pl-PL" sz="1100" baseline="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193040" marR="20002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20 819,1</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cs typeface="Arial" panose="020B0604020202020204" pitchFamily="34" charset="0"/>
                        </a:rPr>
                        <a:t>95,7</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11 973,1</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cs typeface="Arial" panose="020B0604020202020204" pitchFamily="34" charset="0"/>
                        </a:rPr>
                        <a:t>96,5</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3"/>
                  </a:ext>
                </a:extLst>
              </a:tr>
              <a:tr h="247618">
                <a:tc>
                  <a:txBody>
                    <a:bodyPr/>
                    <a:lstStyle/>
                    <a:p>
                      <a:pPr marL="0" lvl="0" indent="0" algn="l">
                        <a:spcAft>
                          <a:spcPts val="0"/>
                        </a:spcAft>
                        <a:buFont typeface="+mj-lt"/>
                        <a:buNone/>
                        <a:tabLst>
                          <a:tab pos="270510" algn="l"/>
                        </a:tabLst>
                      </a:pPr>
                      <a:r>
                        <a:rPr lang="pl-PL" sz="1100" baseline="0" dirty="0">
                          <a:effectLst/>
                          <a:latin typeface="Arial" panose="020B0604020202020204" pitchFamily="34" charset="0"/>
                          <a:cs typeface="Arial" panose="020B0604020202020204" pitchFamily="34" charset="0"/>
                        </a:rPr>
                        <a:t>2.  Pozostałe przychody </a:t>
                      </a:r>
                      <a:r>
                        <a:rPr lang="pl-PL" sz="1100" baseline="0" dirty="0" err="1">
                          <a:effectLst/>
                          <a:latin typeface="Arial" panose="020B0604020202020204" pitchFamily="34" charset="0"/>
                          <a:cs typeface="Arial" panose="020B0604020202020204" pitchFamily="34" charset="0"/>
                        </a:rPr>
                        <a:t>operac</a:t>
                      </a:r>
                      <a:r>
                        <a:rPr lang="pl-PL" sz="1100" baseline="0" dirty="0">
                          <a:effectLst/>
                          <a:latin typeface="Arial" panose="020B0604020202020204" pitchFamily="34" charset="0"/>
                          <a:cs typeface="Arial" panose="020B0604020202020204" pitchFamily="34" charset="0"/>
                        </a:rPr>
                        <a:t>.</a:t>
                      </a:r>
                      <a:endParaRPr lang="pl-PL" sz="1100" baseline="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193040" marR="20002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905,4</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ea typeface="+mn-ea"/>
                          <a:cs typeface="Arial" panose="020B0604020202020204" pitchFamily="34" charset="0"/>
                        </a:rPr>
                        <a:t>4,2</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428,9</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ea typeface="+mn-ea"/>
                          <a:cs typeface="Arial" panose="020B0604020202020204" pitchFamily="34" charset="0"/>
                        </a:rPr>
                        <a:t>3,4</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4"/>
                  </a:ext>
                </a:extLst>
              </a:tr>
              <a:tr h="247618">
                <a:tc>
                  <a:txBody>
                    <a:bodyPr/>
                    <a:lstStyle/>
                    <a:p>
                      <a:pPr marL="231140" algn="l">
                        <a:spcAft>
                          <a:spcPts val="0"/>
                        </a:spcAft>
                      </a:pPr>
                      <a:r>
                        <a:rPr lang="pl-PL" sz="1100" baseline="0" dirty="0">
                          <a:effectLst/>
                          <a:latin typeface="Arial" panose="020B0604020202020204" pitchFamily="34" charset="0"/>
                          <a:cs typeface="Arial" panose="020B0604020202020204" pitchFamily="34" charset="0"/>
                        </a:rPr>
                        <a:t>w tym: dotacja</a:t>
                      </a:r>
                      <a:endParaRPr lang="pl-PL" sz="1100" baseline="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193040" marR="200025" algn="ctr">
                        <a:spcAft>
                          <a:spcPts val="0"/>
                        </a:spcAft>
                      </a:pPr>
                      <a:r>
                        <a:rPr lang="pl-PL" sz="1100" dirty="0">
                          <a:effectLst/>
                          <a:latin typeface="Arial" panose="020B0604020202020204" pitchFamily="34" charset="0"/>
                          <a:ea typeface="+mn-ea"/>
                          <a:cs typeface="Arial" panose="020B0604020202020204" pitchFamily="34" charset="0"/>
                        </a:rPr>
                        <a:t>756,7</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ea typeface="+mn-ea"/>
                          <a:cs typeface="Arial" panose="020B0604020202020204" pitchFamily="34" charset="0"/>
                        </a:rPr>
                        <a:t>3,5</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100" dirty="0">
                          <a:effectLst/>
                          <a:latin typeface="Arial" panose="020B0604020202020204" pitchFamily="34" charset="0"/>
                          <a:ea typeface="+mn-ea"/>
                          <a:cs typeface="Arial" panose="020B0604020202020204" pitchFamily="34" charset="0"/>
                        </a:rPr>
                        <a:t>375,6</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ea typeface="+mn-ea"/>
                          <a:cs typeface="Arial" panose="020B0604020202020204" pitchFamily="34" charset="0"/>
                        </a:rPr>
                        <a:t>3,0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5"/>
                  </a:ext>
                </a:extLst>
              </a:tr>
              <a:tr h="258507">
                <a:tc>
                  <a:txBody>
                    <a:bodyPr/>
                    <a:lstStyle/>
                    <a:p>
                      <a:pPr marL="0" lvl="0" indent="0" algn="l">
                        <a:spcAft>
                          <a:spcPts val="0"/>
                        </a:spcAft>
                        <a:buFont typeface="+mj-lt"/>
                        <a:buNone/>
                        <a:tabLst>
                          <a:tab pos="270510" algn="l"/>
                        </a:tabLst>
                      </a:pPr>
                      <a:r>
                        <a:rPr lang="pl-PL" sz="1100" baseline="0" dirty="0">
                          <a:effectLst/>
                          <a:latin typeface="Arial" panose="020B0604020202020204" pitchFamily="34" charset="0"/>
                          <a:cs typeface="Arial" panose="020B0604020202020204" pitchFamily="34" charset="0"/>
                        </a:rPr>
                        <a:t>3.  Przychody finansowe</a:t>
                      </a:r>
                      <a:endParaRPr lang="pl-PL" sz="1100" baseline="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193040" marR="200025" algn="ctr">
                        <a:spcAft>
                          <a:spcPts val="0"/>
                        </a:spcAft>
                      </a:pPr>
                      <a:r>
                        <a:rPr lang="pl-PL" sz="1100" dirty="0">
                          <a:effectLst/>
                          <a:latin typeface="Arial" panose="020B0604020202020204" pitchFamily="34" charset="0"/>
                          <a:ea typeface="+mn-ea"/>
                          <a:cs typeface="Arial" panose="020B0604020202020204" pitchFamily="34" charset="0"/>
                        </a:rPr>
                        <a:t>22,5</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cs typeface="Arial" panose="020B0604020202020204" pitchFamily="34" charset="0"/>
                        </a:rPr>
                        <a:t>0,1</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100" dirty="0">
                          <a:effectLst/>
                          <a:latin typeface="Arial" panose="020B0604020202020204" pitchFamily="34" charset="0"/>
                          <a:ea typeface="+mn-ea"/>
                          <a:cs typeface="Arial" panose="020B0604020202020204" pitchFamily="34" charset="0"/>
                        </a:rPr>
                        <a:t>5,7</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cs typeface="Arial" panose="020B0604020202020204" pitchFamily="34" charset="0"/>
                        </a:rPr>
                        <a:t>0,1</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6"/>
                  </a:ext>
                </a:extLst>
              </a:tr>
              <a:tr h="247618">
                <a:tc>
                  <a:txBody>
                    <a:bodyPr/>
                    <a:lstStyle/>
                    <a:p>
                      <a:pPr marL="342900" indent="-114300" algn="l">
                        <a:spcAft>
                          <a:spcPts val="0"/>
                        </a:spcAft>
                        <a:tabLst>
                          <a:tab pos="548640" algn="l"/>
                          <a:tab pos="342900" algn="l"/>
                        </a:tabLst>
                      </a:pPr>
                      <a:r>
                        <a:rPr lang="pl-PL" sz="1100" baseline="0" dirty="0">
                          <a:effectLst/>
                          <a:latin typeface="Arial" panose="020B0604020202020204" pitchFamily="34" charset="0"/>
                          <a:cs typeface="Arial" panose="020B0604020202020204" pitchFamily="34" charset="0"/>
                        </a:rPr>
                        <a:t>WYDATKI (tys. zł)</a:t>
                      </a:r>
                      <a:endParaRPr lang="pl-PL" sz="1100" b="1" i="1" baseline="0"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193040" marR="20002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21 594,5</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cs typeface="Arial" panose="020B0604020202020204" pitchFamily="34" charset="0"/>
                        </a:rPr>
                        <a:t>100,0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12 127,6</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cs typeface="Arial" panose="020B0604020202020204" pitchFamily="34" charset="0"/>
                        </a:rPr>
                        <a:t>100,0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8"/>
                  </a:ext>
                </a:extLst>
              </a:tr>
              <a:tr h="407772">
                <a:tc>
                  <a:txBody>
                    <a:bodyPr/>
                    <a:lstStyle/>
                    <a:p>
                      <a:pPr marL="270510" indent="-180340" algn="l">
                        <a:spcAft>
                          <a:spcPts val="0"/>
                        </a:spcAft>
                        <a:tabLst>
                          <a:tab pos="548640" algn="l"/>
                          <a:tab pos="228600" algn="l"/>
                        </a:tabLst>
                      </a:pPr>
                      <a:r>
                        <a:rPr lang="pl-PL" sz="1100" baseline="0" dirty="0">
                          <a:effectLst/>
                          <a:latin typeface="Arial" panose="020B0604020202020204" pitchFamily="34" charset="0"/>
                          <a:cs typeface="Arial" panose="020B0604020202020204" pitchFamily="34" charset="0"/>
                        </a:rPr>
                        <a:t>1. Koszt własny sprzedaży wyrobów, usług, mat. i tow.</a:t>
                      </a:r>
                      <a:endParaRPr lang="pl-PL" sz="1100" b="1" i="1" baseline="0"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193040" marR="20002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21 369,5</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cs typeface="Arial" panose="020B0604020202020204" pitchFamily="34" charset="0"/>
                        </a:rPr>
                        <a:t>99,0</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100" dirty="0">
                          <a:effectLst/>
                          <a:latin typeface="Arial" panose="020B0604020202020204" pitchFamily="34" charset="0"/>
                          <a:ea typeface="+mn-ea"/>
                          <a:cs typeface="Arial" panose="020B0604020202020204" pitchFamily="34" charset="0"/>
                        </a:rPr>
                        <a:t>12 033,9</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cs typeface="Arial" panose="020B0604020202020204" pitchFamily="34" charset="0"/>
                        </a:rPr>
                        <a:t>99,2</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9"/>
                  </a:ext>
                </a:extLst>
              </a:tr>
              <a:tr h="247618">
                <a:tc>
                  <a:txBody>
                    <a:bodyPr/>
                    <a:lstStyle/>
                    <a:p>
                      <a:pPr marL="270510" indent="-548640" algn="l">
                        <a:spcAft>
                          <a:spcPts val="0"/>
                        </a:spcAft>
                        <a:tabLst>
                          <a:tab pos="548640" algn="l"/>
                          <a:tab pos="449580" algn="l"/>
                        </a:tabLst>
                      </a:pPr>
                      <a:r>
                        <a:rPr lang="pl-PL" sz="1100" baseline="0" dirty="0">
                          <a:effectLst/>
                          <a:latin typeface="Arial" panose="020B0604020202020204" pitchFamily="34" charset="0"/>
                          <a:cs typeface="Arial" panose="020B0604020202020204" pitchFamily="34" charset="0"/>
                        </a:rPr>
                        <a:t>                    w tym: amortyzacja</a:t>
                      </a:r>
                      <a:endParaRPr lang="pl-PL" sz="1100" b="1" i="1" baseline="0"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193040" marR="200025" algn="ctr">
                        <a:spcAft>
                          <a:spcPts val="0"/>
                        </a:spcAft>
                      </a:pPr>
                      <a:r>
                        <a:rPr lang="pl-PL" sz="1100" dirty="0">
                          <a:effectLst/>
                          <a:latin typeface="Arial" panose="020B0604020202020204" pitchFamily="34" charset="0"/>
                          <a:cs typeface="Arial" panose="020B0604020202020204" pitchFamily="34" charset="0"/>
                        </a:rPr>
                        <a:t>2 294,6</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ea typeface="+mn-ea"/>
                          <a:cs typeface="Arial" panose="020B0604020202020204" pitchFamily="34" charset="0"/>
                        </a:rPr>
                        <a:t>10,6</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100" dirty="0">
                          <a:effectLst/>
                          <a:latin typeface="Arial" panose="020B0604020202020204" pitchFamily="34" charset="0"/>
                          <a:cs typeface="Arial" panose="020B0604020202020204" pitchFamily="34" charset="0"/>
                        </a:rPr>
                        <a:t>1</a:t>
                      </a:r>
                      <a:r>
                        <a:rPr lang="pl-PL" sz="1100" baseline="0" dirty="0">
                          <a:effectLst/>
                          <a:latin typeface="Arial" panose="020B0604020202020204" pitchFamily="34" charset="0"/>
                          <a:cs typeface="Arial" panose="020B0604020202020204" pitchFamily="34" charset="0"/>
                        </a:rPr>
                        <a:t> 170,5</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9,7</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0"/>
                  </a:ext>
                </a:extLst>
              </a:tr>
              <a:tr h="247618">
                <a:tc>
                  <a:txBody>
                    <a:bodyPr/>
                    <a:lstStyle/>
                    <a:p>
                      <a:pPr marL="270510" indent="-180340" algn="l">
                        <a:spcAft>
                          <a:spcPts val="0"/>
                        </a:spcAft>
                        <a:tabLst>
                          <a:tab pos="548640" algn="l"/>
                          <a:tab pos="228600" algn="l"/>
                        </a:tabLst>
                      </a:pPr>
                      <a:r>
                        <a:rPr lang="pl-PL" sz="1100" baseline="0" dirty="0">
                          <a:effectLst/>
                          <a:latin typeface="Arial" panose="020B0604020202020204" pitchFamily="34" charset="0"/>
                          <a:cs typeface="Arial" panose="020B0604020202020204" pitchFamily="34" charset="0"/>
                        </a:rPr>
                        <a:t>2. Pozostałe koszty operacyjne</a:t>
                      </a:r>
                      <a:endParaRPr lang="pl-PL" sz="1100" b="1" i="1" baseline="0"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193040" marR="200025" algn="ctr">
                        <a:spcAft>
                          <a:spcPts val="0"/>
                        </a:spcAft>
                      </a:pPr>
                      <a:r>
                        <a:rPr lang="pl-PL" sz="1100" dirty="0">
                          <a:effectLst/>
                          <a:latin typeface="Arial" panose="020B0604020202020204" pitchFamily="34" charset="0"/>
                          <a:ea typeface="+mn-ea"/>
                          <a:cs typeface="Arial" panose="020B0604020202020204" pitchFamily="34" charset="0"/>
                        </a:rPr>
                        <a:t>110,4</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ea typeface="+mn-ea"/>
                          <a:cs typeface="Arial" panose="020B0604020202020204" pitchFamily="34" charset="0"/>
                        </a:rPr>
                        <a:t>0,5</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100" dirty="0">
                          <a:effectLst/>
                          <a:latin typeface="Arial" panose="020B0604020202020204" pitchFamily="34" charset="0"/>
                          <a:ea typeface="+mn-ea"/>
                          <a:cs typeface="Arial" panose="020B0604020202020204" pitchFamily="34" charset="0"/>
                        </a:rPr>
                        <a:t>47,9</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cs typeface="Arial" panose="020B0604020202020204" pitchFamily="34" charset="0"/>
                        </a:rPr>
                        <a:t>0,4</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1"/>
                  </a:ext>
                </a:extLst>
              </a:tr>
              <a:tr h="247618">
                <a:tc>
                  <a:txBody>
                    <a:bodyPr/>
                    <a:lstStyle/>
                    <a:p>
                      <a:pPr marL="270510" indent="-180340" algn="l">
                        <a:spcAft>
                          <a:spcPts val="0"/>
                        </a:spcAft>
                        <a:tabLst>
                          <a:tab pos="548640" algn="l"/>
                          <a:tab pos="228600" algn="l"/>
                        </a:tabLst>
                      </a:pPr>
                      <a:r>
                        <a:rPr lang="pl-PL" sz="1100" baseline="0" dirty="0">
                          <a:effectLst/>
                          <a:latin typeface="Arial" panose="020B0604020202020204" pitchFamily="34" charset="0"/>
                          <a:cs typeface="Arial" panose="020B0604020202020204" pitchFamily="34" charset="0"/>
                        </a:rPr>
                        <a:t>3. Koszty finansowe</a:t>
                      </a:r>
                      <a:endParaRPr lang="pl-PL" sz="1100" b="1" i="1" baseline="0"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193040" marR="200025" algn="ctr">
                        <a:spcAft>
                          <a:spcPts val="0"/>
                        </a:spcAft>
                      </a:pPr>
                      <a:r>
                        <a:rPr lang="pl-PL" sz="1100" dirty="0">
                          <a:effectLst/>
                          <a:latin typeface="Arial" panose="020B0604020202020204" pitchFamily="34" charset="0"/>
                          <a:ea typeface="+mn-ea"/>
                          <a:cs typeface="Arial" panose="020B0604020202020204" pitchFamily="34" charset="0"/>
                        </a:rPr>
                        <a:t>114,6</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0,5</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100" dirty="0">
                          <a:effectLst/>
                          <a:latin typeface="Arial" panose="020B0604020202020204" pitchFamily="34" charset="0"/>
                          <a:ea typeface="+mn-ea"/>
                          <a:cs typeface="Arial" panose="020B0604020202020204" pitchFamily="34" charset="0"/>
                        </a:rPr>
                        <a:t>45,8</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0,4</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2"/>
                  </a:ext>
                </a:extLst>
              </a:tr>
              <a:tr h="247618">
                <a:tc>
                  <a:txBody>
                    <a:bodyPr/>
                    <a:lstStyle/>
                    <a:p>
                      <a:pPr marL="228600" indent="-548640" algn="l">
                        <a:spcAft>
                          <a:spcPts val="0"/>
                        </a:spcAft>
                        <a:tabLst>
                          <a:tab pos="548640" algn="l"/>
                          <a:tab pos="449580" algn="l"/>
                        </a:tabLst>
                      </a:pPr>
                      <a:r>
                        <a:rPr lang="pl-PL" sz="1100" baseline="0" dirty="0">
                          <a:effectLst/>
                          <a:latin typeface="Arial" panose="020B0604020202020204" pitchFamily="34" charset="0"/>
                          <a:cs typeface="Arial" panose="020B0604020202020204" pitchFamily="34" charset="0"/>
                        </a:rPr>
                        <a:t>   ZYSK (+)    STRATA (-)     brutto (tys. zł)</a:t>
                      </a:r>
                      <a:endParaRPr lang="pl-PL" sz="1100" b="1" i="1" baseline="0"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R="200025" algn="ctr">
                        <a:spcAft>
                          <a:spcPts val="0"/>
                        </a:spcAft>
                      </a:pPr>
                      <a:r>
                        <a:rPr lang="pl-PL" sz="1100" dirty="0">
                          <a:effectLst/>
                          <a:latin typeface="Arial" panose="020B0604020202020204" pitchFamily="34" charset="0"/>
                          <a:cs typeface="Arial" panose="020B0604020202020204" pitchFamily="34" charset="0"/>
                        </a:rPr>
                        <a:t>(+) 152,3</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cs typeface="Arial" panose="020B0604020202020204" pitchFamily="34" charset="0"/>
                        </a:rPr>
                        <a:t>X</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100" dirty="0">
                          <a:effectLst/>
                          <a:latin typeface="Arial" panose="020B0604020202020204" pitchFamily="34" charset="0"/>
                          <a:cs typeface="Arial" panose="020B0604020202020204" pitchFamily="34" charset="0"/>
                        </a:rPr>
                        <a:t>(+) 280,1</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cs typeface="Arial" panose="020B0604020202020204" pitchFamily="34" charset="0"/>
                        </a:rPr>
                        <a:t>X</a:t>
                      </a:r>
                      <a:endParaRPr lang="pl-PL" sz="1100" dirty="0">
                        <a:effectLst/>
                        <a:latin typeface="Arial" panose="020B0604020202020204" pitchFamily="34" charset="0"/>
                        <a:ea typeface="Times New Roman" panose="02020603050405020304" pitchFamily="18" charset="0"/>
                        <a:cs typeface="Arial" panose="020B0604020202020204" pitchFamily="34"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4"/>
                  </a:ext>
                </a:extLst>
              </a:tr>
              <a:tr h="247618">
                <a:tc>
                  <a:txBody>
                    <a:bodyPr/>
                    <a:lstStyle/>
                    <a:p>
                      <a:pPr marL="228600" indent="-548640" algn="l">
                        <a:spcAft>
                          <a:spcPts val="0"/>
                        </a:spcAft>
                        <a:tabLst>
                          <a:tab pos="548640" algn="l"/>
                          <a:tab pos="449580" algn="l"/>
                        </a:tabLst>
                      </a:pPr>
                      <a:r>
                        <a:rPr lang="pl-PL" sz="1100" b="1" i="1" baseline="0" dirty="0">
                          <a:effectLst/>
                          <a:latin typeface="Arial" panose="020B0604020202020204" pitchFamily="34" charset="0"/>
                          <a:cs typeface="Arial" panose="020B0604020202020204" pitchFamily="34" charset="0"/>
                        </a:rPr>
                        <a:t>    </a:t>
                      </a:r>
                      <a:r>
                        <a:rPr lang="pl-PL" sz="1100" b="0" i="0" baseline="0" dirty="0">
                          <a:effectLst/>
                          <a:latin typeface="Arial" panose="020B0604020202020204" pitchFamily="34" charset="0"/>
                          <a:cs typeface="Arial" panose="020B0604020202020204" pitchFamily="34" charset="0"/>
                        </a:rPr>
                        <a:t>Podatek dochodowy</a:t>
                      </a:r>
                      <a:endParaRPr lang="pl-PL" sz="1100" b="1" i="1" baseline="0" dirty="0">
                        <a:effectLst/>
                        <a:latin typeface="Arial" panose="020B0604020202020204" pitchFamily="34" charset="0"/>
                        <a:cs typeface="Arial" panose="020B0604020202020204" pitchFamily="34"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R="200025" algn="ctr">
                        <a:spcAft>
                          <a:spcPts val="0"/>
                        </a:spcAft>
                      </a:pPr>
                      <a:r>
                        <a:rPr lang="pl-PL" sz="1100" dirty="0">
                          <a:effectLst/>
                          <a:latin typeface="Arial" panose="020B0604020202020204" pitchFamily="34" charset="0"/>
                          <a:cs typeface="Arial" panose="020B0604020202020204" pitchFamily="34" charset="0"/>
                        </a:rPr>
                        <a:t>-21,9</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X</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-67,8</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X</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2121686300"/>
                  </a:ext>
                </a:extLst>
              </a:tr>
              <a:tr h="247618">
                <a:tc>
                  <a:txBody>
                    <a:bodyPr/>
                    <a:lstStyle/>
                    <a:p>
                      <a:pPr marL="228600" indent="-548640" algn="l">
                        <a:spcAft>
                          <a:spcPts val="0"/>
                        </a:spcAft>
                        <a:tabLst>
                          <a:tab pos="548640" algn="l"/>
                          <a:tab pos="449580" algn="l"/>
                        </a:tabLst>
                      </a:pPr>
                      <a:r>
                        <a:rPr lang="pl-PL" sz="1100" b="0" i="0" baseline="0" dirty="0">
                          <a:effectLst/>
                          <a:latin typeface="Arial" panose="020B0604020202020204" pitchFamily="34" charset="0"/>
                          <a:cs typeface="Arial" panose="020B0604020202020204" pitchFamily="34" charset="0"/>
                        </a:rPr>
                        <a:t>    Zysk  (+)     Strata (-)  netto  (tys. zł.)</a:t>
                      </a: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R="200025" algn="ctr">
                        <a:spcAft>
                          <a:spcPts val="0"/>
                        </a:spcAft>
                      </a:pPr>
                      <a:r>
                        <a:rPr lang="pl-PL" sz="1100" dirty="0">
                          <a:effectLst/>
                          <a:latin typeface="Arial" panose="020B0604020202020204" pitchFamily="34" charset="0"/>
                          <a:cs typeface="Arial" panose="020B0604020202020204" pitchFamily="34" charset="0"/>
                        </a:rPr>
                        <a:t>(+) 130,4</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X</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 212,3</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100" dirty="0">
                          <a:effectLst/>
                          <a:latin typeface="Arial" panose="020B0604020202020204" pitchFamily="34" charset="0"/>
                          <a:ea typeface="Times New Roman" panose="02020603050405020304" pitchFamily="18" charset="0"/>
                          <a:cs typeface="Arial" panose="020B0604020202020204" pitchFamily="34" charset="0"/>
                        </a:rPr>
                        <a:t>X</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3203108148"/>
                  </a:ext>
                </a:extLst>
              </a:tr>
            </a:tbl>
          </a:graphicData>
        </a:graphic>
      </p:graphicFrame>
      <p:pic>
        <p:nvPicPr>
          <p:cNvPr id="10" name="Obraz 9">
            <a:extLst>
              <a:ext uri="{FF2B5EF4-FFF2-40B4-BE49-F238E27FC236}">
                <a16:creationId xmlns:a16="http://schemas.microsoft.com/office/drawing/2014/main" id="{8E20BC4E-1251-4C32-9650-DB80E1FAFB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11" name="Prostokąt 10">
            <a:extLst>
              <a:ext uri="{FF2B5EF4-FFF2-40B4-BE49-F238E27FC236}">
                <a16:creationId xmlns:a16="http://schemas.microsoft.com/office/drawing/2014/main" id="{7B5C9AC2-B4A5-FB17-A2EA-C984CEAC56BE}"/>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7679825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0" y="12601"/>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sp>
        <p:nvSpPr>
          <p:cNvPr id="2" name="pole tekstowe 1">
            <a:extLst>
              <a:ext uri="{FF2B5EF4-FFF2-40B4-BE49-F238E27FC236}">
                <a16:creationId xmlns:a16="http://schemas.microsoft.com/office/drawing/2014/main" id="{ABDBA487-58AE-4B64-9BA5-A3F403BC84CC}"/>
              </a:ext>
            </a:extLst>
          </p:cNvPr>
          <p:cNvSpPr txBox="1"/>
          <p:nvPr/>
        </p:nvSpPr>
        <p:spPr>
          <a:xfrm>
            <a:off x="1118587" y="654915"/>
            <a:ext cx="9260822" cy="3540607"/>
          </a:xfrm>
          <a:prstGeom prst="rect">
            <a:avLst/>
          </a:prstGeom>
          <a:noFill/>
        </p:spPr>
        <p:txBody>
          <a:bodyPr wrap="square" rtlCol="0">
            <a:spAutoFit/>
          </a:bodyPr>
          <a:lstStyle/>
          <a:p>
            <a:pPr algn="just"/>
            <a:r>
              <a:rPr lang="pl-PL" dirty="0"/>
              <a:t>Dane przedstawione na powyższym zestawieniu wskazują, że za rok 2021  przychody łącznie wynoszą 21 746 898,70 zł natomiast koszty to łącznie 21 594 541,47 zł. Uzyskany  zysk brutto to kwota 152 357,23 zł. Po rozliczeniu  podatku dochodowego w wysokości -21 942,00 zł, zysk do podziału wynosi 130 415,23 zł. Z tego obowiązkowy odpis na fundusz zapasowy to kwota 15 000,00 zł. Natomiast 115 415,323 zł zostało przeznaczone na fundusz rezerwowy, celem rozliczenia inwestycji.</a:t>
            </a:r>
          </a:p>
          <a:p>
            <a:pPr algn="just"/>
            <a:endParaRPr lang="pl-PL" dirty="0"/>
          </a:p>
          <a:p>
            <a:pPr algn="just"/>
            <a:r>
              <a:rPr lang="pl-PL" dirty="0"/>
              <a:t>Na dzień 30 czerwca 2022 roku przychody łącznie wynoszą 12 407 687,93 zł natomiast koszt 12 127 614,49 zł.  Uzyskany wynik brutto to zysk w wysokości  280 073,44 zł. Po zapłaceniu podatku dochodowego w kwocie  67 730,00 zł, wynik netto wynosi  212 343,44 zł.</a:t>
            </a:r>
          </a:p>
        </p:txBody>
      </p:sp>
      <p:pic>
        <p:nvPicPr>
          <p:cNvPr id="9" name="Obraz 8">
            <a:extLst>
              <a:ext uri="{FF2B5EF4-FFF2-40B4-BE49-F238E27FC236}">
                <a16:creationId xmlns:a16="http://schemas.microsoft.com/office/drawing/2014/main" id="{ADEDECA4-82FD-47C1-918F-ED72224305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10" name="Prostokąt 9">
            <a:extLst>
              <a:ext uri="{FF2B5EF4-FFF2-40B4-BE49-F238E27FC236}">
                <a16:creationId xmlns:a16="http://schemas.microsoft.com/office/drawing/2014/main" id="{E4067996-FB8A-3581-BB8E-D3054404981B}"/>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22815852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B81D49DB-065E-43BE-83EA-90C167821D1E}"/>
              </a:ext>
            </a:extLst>
          </p:cNvPr>
          <p:cNvSpPr/>
          <p:nvPr/>
        </p:nvSpPr>
        <p:spPr>
          <a:xfrm>
            <a:off x="0" y="72085"/>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pic>
        <p:nvPicPr>
          <p:cNvPr id="11" name="Obraz 10">
            <a:extLst>
              <a:ext uri="{FF2B5EF4-FFF2-40B4-BE49-F238E27FC236}">
                <a16:creationId xmlns:a16="http://schemas.microsoft.com/office/drawing/2014/main" id="{B2C376B9-B1FF-464B-B907-9491ACFDE8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14" name="Prostokąt 13">
            <a:extLst>
              <a:ext uri="{FF2B5EF4-FFF2-40B4-BE49-F238E27FC236}">
                <a16:creationId xmlns:a16="http://schemas.microsoft.com/office/drawing/2014/main" id="{9B2AE1D9-0259-AB93-0C4A-B2E83B8C7FA9}"/>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pic>
        <p:nvPicPr>
          <p:cNvPr id="3" name="Obraz 2">
            <a:extLst>
              <a:ext uri="{FF2B5EF4-FFF2-40B4-BE49-F238E27FC236}">
                <a16:creationId xmlns:a16="http://schemas.microsoft.com/office/drawing/2014/main" id="{7F622A58-53A0-40BA-9A22-2BA8BA982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48" y="714399"/>
            <a:ext cx="3710866" cy="1669890"/>
          </a:xfrm>
          <a:prstGeom prst="rect">
            <a:avLst/>
          </a:prstGeom>
        </p:spPr>
      </p:pic>
      <p:pic>
        <p:nvPicPr>
          <p:cNvPr id="9" name="Obraz 8">
            <a:extLst>
              <a:ext uri="{FF2B5EF4-FFF2-40B4-BE49-F238E27FC236}">
                <a16:creationId xmlns:a16="http://schemas.microsoft.com/office/drawing/2014/main" id="{B78250B6-D750-41FC-B1D7-1C8A812CE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5476" y="885305"/>
            <a:ext cx="6096000" cy="2743200"/>
          </a:xfrm>
          <a:prstGeom prst="rect">
            <a:avLst/>
          </a:prstGeom>
        </p:spPr>
      </p:pic>
      <p:pic>
        <p:nvPicPr>
          <p:cNvPr id="18" name="Obraz 17">
            <a:extLst>
              <a:ext uri="{FF2B5EF4-FFF2-40B4-BE49-F238E27FC236}">
                <a16:creationId xmlns:a16="http://schemas.microsoft.com/office/drawing/2014/main" id="{74751408-E72B-4876-A88F-4C7237BC2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48" y="2791706"/>
            <a:ext cx="3994951" cy="1797728"/>
          </a:xfrm>
          <a:prstGeom prst="rect">
            <a:avLst/>
          </a:prstGeom>
        </p:spPr>
      </p:pic>
    </p:spTree>
    <p:extLst>
      <p:ext uri="{BB962C8B-B14F-4D97-AF65-F5344CB8AC3E}">
        <p14:creationId xmlns:p14="http://schemas.microsoft.com/office/powerpoint/2010/main" val="22902529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BBB450E3-6EEF-4B33-AEB5-D14F46EE5255}"/>
              </a:ext>
            </a:extLst>
          </p:cNvPr>
          <p:cNvSpPr/>
          <p:nvPr/>
        </p:nvSpPr>
        <p:spPr>
          <a:xfrm>
            <a:off x="6097" y="36065"/>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sp>
        <p:nvSpPr>
          <p:cNvPr id="3" name="pole tekstowe 2">
            <a:extLst>
              <a:ext uri="{FF2B5EF4-FFF2-40B4-BE49-F238E27FC236}">
                <a16:creationId xmlns:a16="http://schemas.microsoft.com/office/drawing/2014/main" id="{CC5C908B-6461-4897-AB3D-A962C66EEC6B}"/>
              </a:ext>
            </a:extLst>
          </p:cNvPr>
          <p:cNvSpPr txBox="1"/>
          <p:nvPr/>
        </p:nvSpPr>
        <p:spPr>
          <a:xfrm>
            <a:off x="1207364" y="612563"/>
            <a:ext cx="5915334" cy="830997"/>
          </a:xfrm>
          <a:prstGeom prst="rect">
            <a:avLst/>
          </a:prstGeom>
          <a:noFill/>
        </p:spPr>
        <p:txBody>
          <a:bodyPr wrap="square" rtlCol="0">
            <a:spAutoFit/>
          </a:bodyPr>
          <a:lstStyle/>
          <a:p>
            <a:r>
              <a:rPr lang="pl-PL" sz="2400" b="1" dirty="0"/>
              <a:t>Modernizacja sieci wodociągowych oraz kanalizacyjnych</a:t>
            </a:r>
          </a:p>
        </p:txBody>
      </p:sp>
      <p:sp>
        <p:nvSpPr>
          <p:cNvPr id="9" name="pole tekstowe 8">
            <a:extLst>
              <a:ext uri="{FF2B5EF4-FFF2-40B4-BE49-F238E27FC236}">
                <a16:creationId xmlns:a16="http://schemas.microsoft.com/office/drawing/2014/main" id="{1CC7CE91-097C-47E6-8E23-357FF2967504}"/>
              </a:ext>
            </a:extLst>
          </p:cNvPr>
          <p:cNvSpPr txBox="1"/>
          <p:nvPr/>
        </p:nvSpPr>
        <p:spPr>
          <a:xfrm>
            <a:off x="568171" y="1638678"/>
            <a:ext cx="7590051" cy="3447098"/>
          </a:xfrm>
          <a:prstGeom prst="rect">
            <a:avLst/>
          </a:prstGeom>
          <a:noFill/>
        </p:spPr>
        <p:txBody>
          <a:bodyPr wrap="square" rtlCol="0">
            <a:spAutoFit/>
          </a:bodyPr>
          <a:lstStyle/>
          <a:p>
            <a:pPr lvl="1"/>
            <a:endParaRPr lang="pl-PL" sz="2000" dirty="0"/>
          </a:p>
          <a:p>
            <a:pPr marL="742950" lvl="1" indent="-285750">
              <a:buFont typeface="Arial" panose="020B0604020202020204" pitchFamily="34" charset="0"/>
              <a:buChar char="•"/>
            </a:pPr>
            <a:r>
              <a:rPr lang="pl-PL" sz="2000" dirty="0"/>
              <a:t>Budowa sieci Lutówko, Dziechowo, Wiśniewa</a:t>
            </a:r>
          </a:p>
          <a:p>
            <a:pPr marL="742950" lvl="1" indent="-285750">
              <a:buFont typeface="Arial" panose="020B0604020202020204" pitchFamily="34" charset="0"/>
              <a:buChar char="•"/>
            </a:pPr>
            <a:r>
              <a:rPr lang="pl-PL" sz="2000" dirty="0"/>
              <a:t>Budowa wodociągu os Wiklinowe</a:t>
            </a:r>
          </a:p>
          <a:p>
            <a:pPr marL="742950" lvl="1" indent="-285750">
              <a:buFont typeface="Arial" panose="020B0604020202020204" pitchFamily="34" charset="0"/>
              <a:buChar char="•"/>
            </a:pPr>
            <a:r>
              <a:rPr lang="pl-PL" sz="2000" dirty="0"/>
              <a:t>Budowa sieci kanalizacyjnej Odrodzenia i Wiatrakowa</a:t>
            </a:r>
          </a:p>
          <a:p>
            <a:pPr marL="742950" lvl="1" indent="-285750">
              <a:buFont typeface="Arial" panose="020B0604020202020204" pitchFamily="34" charset="0"/>
              <a:buChar char="•"/>
            </a:pPr>
            <a:r>
              <a:rPr lang="pl-PL" sz="2000" dirty="0"/>
              <a:t>Przebudowa sieci wodociągowej na ul. Pokrzywnickiego</a:t>
            </a:r>
          </a:p>
          <a:p>
            <a:pPr marL="742950" lvl="1" indent="-285750">
              <a:buFont typeface="Arial" panose="020B0604020202020204" pitchFamily="34" charset="0"/>
              <a:buChar char="•"/>
            </a:pPr>
            <a:endParaRPr lang="pl-PL" sz="2000" dirty="0"/>
          </a:p>
          <a:p>
            <a:pPr lvl="1"/>
            <a:endParaRPr lang="pl-PL" sz="2000" dirty="0"/>
          </a:p>
          <a:p>
            <a:pPr marL="742950" lvl="1" indent="-285750">
              <a:buFont typeface="Arial" panose="020B0604020202020204" pitchFamily="34" charset="0"/>
              <a:buChar char="•"/>
            </a:pPr>
            <a:endParaRPr lang="pl-PL" sz="2000" dirty="0"/>
          </a:p>
          <a:p>
            <a:pPr lvl="1"/>
            <a:endParaRPr lang="pl-PL" sz="2000" dirty="0"/>
          </a:p>
          <a:p>
            <a:pPr marL="742950" lvl="1" indent="-285750">
              <a:buFont typeface="Arial" panose="020B0604020202020204" pitchFamily="34" charset="0"/>
              <a:buChar char="•"/>
            </a:pPr>
            <a:endParaRPr lang="pl-PL" dirty="0"/>
          </a:p>
        </p:txBody>
      </p:sp>
      <p:pic>
        <p:nvPicPr>
          <p:cNvPr id="11" name="Obraz 10">
            <a:extLst>
              <a:ext uri="{FF2B5EF4-FFF2-40B4-BE49-F238E27FC236}">
                <a16:creationId xmlns:a16="http://schemas.microsoft.com/office/drawing/2014/main" id="{BF969AA2-0CA3-4204-8F17-4A0FEF4330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154"/>
            <a:ext cx="3245153" cy="1598532"/>
          </a:xfrm>
          <a:prstGeom prst="rect">
            <a:avLst/>
          </a:prstGeom>
        </p:spPr>
      </p:pic>
      <p:pic>
        <p:nvPicPr>
          <p:cNvPr id="6" name="Obraz 5">
            <a:extLst>
              <a:ext uri="{FF2B5EF4-FFF2-40B4-BE49-F238E27FC236}">
                <a16:creationId xmlns:a16="http://schemas.microsoft.com/office/drawing/2014/main" id="{462691ED-B52A-4855-A434-D23909E67D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42661" y="1245435"/>
            <a:ext cx="3406433" cy="2728905"/>
          </a:xfrm>
          <a:prstGeom prst="rect">
            <a:avLst/>
          </a:prstGeom>
        </p:spPr>
      </p:pic>
      <p:sp>
        <p:nvSpPr>
          <p:cNvPr id="10" name="Prostokąt 9">
            <a:extLst>
              <a:ext uri="{FF2B5EF4-FFF2-40B4-BE49-F238E27FC236}">
                <a16:creationId xmlns:a16="http://schemas.microsoft.com/office/drawing/2014/main" id="{A97B92AB-0544-BF85-7EDF-2E8D309EA064}"/>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42423063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BBB450E3-6EEF-4B33-AEB5-D14F46EE5255}"/>
              </a:ext>
            </a:extLst>
          </p:cNvPr>
          <p:cNvSpPr/>
          <p:nvPr/>
        </p:nvSpPr>
        <p:spPr>
          <a:xfrm>
            <a:off x="0" y="48112"/>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pic>
        <p:nvPicPr>
          <p:cNvPr id="11" name="Obraz 10">
            <a:extLst>
              <a:ext uri="{FF2B5EF4-FFF2-40B4-BE49-F238E27FC236}">
                <a16:creationId xmlns:a16="http://schemas.microsoft.com/office/drawing/2014/main" id="{BF969AA2-0CA3-4204-8F17-4A0FEF4330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154"/>
            <a:ext cx="3245153" cy="1598532"/>
          </a:xfrm>
          <a:prstGeom prst="rect">
            <a:avLst/>
          </a:prstGeom>
        </p:spPr>
      </p:pic>
      <p:pic>
        <p:nvPicPr>
          <p:cNvPr id="10" name="Obraz 9">
            <a:extLst>
              <a:ext uri="{FF2B5EF4-FFF2-40B4-BE49-F238E27FC236}">
                <a16:creationId xmlns:a16="http://schemas.microsoft.com/office/drawing/2014/main" id="{9B5CF6A3-0716-4D18-BDA0-8944CD9D9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949" y="709671"/>
            <a:ext cx="3377726" cy="1997476"/>
          </a:xfrm>
          <a:prstGeom prst="rect">
            <a:avLst/>
          </a:prstGeom>
        </p:spPr>
      </p:pic>
      <p:sp>
        <p:nvSpPr>
          <p:cNvPr id="9" name="Prostokąt 8">
            <a:extLst>
              <a:ext uri="{FF2B5EF4-FFF2-40B4-BE49-F238E27FC236}">
                <a16:creationId xmlns:a16="http://schemas.microsoft.com/office/drawing/2014/main" id="{9FA57527-3A69-8A6D-147C-8666F5132539}"/>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pic>
        <p:nvPicPr>
          <p:cNvPr id="3" name="Obraz 2">
            <a:extLst>
              <a:ext uri="{FF2B5EF4-FFF2-40B4-BE49-F238E27FC236}">
                <a16:creationId xmlns:a16="http://schemas.microsoft.com/office/drawing/2014/main" id="{316A016C-3CB2-4124-95BC-6B626AE381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4756" y="709671"/>
            <a:ext cx="4158456" cy="3118842"/>
          </a:xfrm>
          <a:prstGeom prst="rect">
            <a:avLst/>
          </a:prstGeom>
        </p:spPr>
      </p:pic>
      <p:pic>
        <p:nvPicPr>
          <p:cNvPr id="5" name="Obraz 4">
            <a:extLst>
              <a:ext uri="{FF2B5EF4-FFF2-40B4-BE49-F238E27FC236}">
                <a16:creationId xmlns:a16="http://schemas.microsoft.com/office/drawing/2014/main" id="{87662C0E-1AB9-469A-8ACD-22722C140A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5280" y="1033707"/>
            <a:ext cx="2510159" cy="3346879"/>
          </a:xfrm>
          <a:prstGeom prst="rect">
            <a:avLst/>
          </a:prstGeom>
        </p:spPr>
      </p:pic>
      <p:pic>
        <p:nvPicPr>
          <p:cNvPr id="14" name="Obraz 13">
            <a:extLst>
              <a:ext uri="{FF2B5EF4-FFF2-40B4-BE49-F238E27FC236}">
                <a16:creationId xmlns:a16="http://schemas.microsoft.com/office/drawing/2014/main" id="{DBE472BD-0284-4322-A807-AF5EA5A95D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558" y="3070949"/>
            <a:ext cx="2924175" cy="1562100"/>
          </a:xfrm>
          <a:prstGeom prst="rect">
            <a:avLst/>
          </a:prstGeom>
        </p:spPr>
      </p:pic>
    </p:spTree>
    <p:extLst>
      <p:ext uri="{BB962C8B-B14F-4D97-AF65-F5344CB8AC3E}">
        <p14:creationId xmlns:p14="http://schemas.microsoft.com/office/powerpoint/2010/main" val="30156094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Prostokąt 9">
            <a:extLst>
              <a:ext uri="{FF2B5EF4-FFF2-40B4-BE49-F238E27FC236}">
                <a16:creationId xmlns:a16="http://schemas.microsoft.com/office/drawing/2014/main" id="{8934AAE2-9EEB-4D7C-9ED4-360760F83A2C}"/>
              </a:ext>
            </a:extLst>
          </p:cNvPr>
          <p:cNvSpPr/>
          <p:nvPr/>
        </p:nvSpPr>
        <p:spPr>
          <a:xfrm>
            <a:off x="4676438" y="57090"/>
            <a:ext cx="2446504" cy="400110"/>
          </a:xfrm>
          <a:prstGeom prst="rect">
            <a:avLst/>
          </a:prstGeom>
        </p:spPr>
        <p:txBody>
          <a:bodyPr wrap="none">
            <a:spAutoFit/>
          </a:bodyPr>
          <a:lstStyle/>
          <a:p>
            <a:r>
              <a:rPr lang="pl-PL" sz="2000" b="1" dirty="0">
                <a:ln w="0"/>
                <a:solidFill>
                  <a:srgbClr val="00B0F0"/>
                </a:solidFill>
                <a:effectLst>
                  <a:outerShdw blurRad="38100" dist="25400" dir="5400000" algn="ctr" rotWithShape="0">
                    <a:srgbClr val="6E747A">
                      <a:alpha val="43000"/>
                    </a:srgbClr>
                  </a:outerShdw>
                </a:effectLst>
              </a:rPr>
              <a:t>- WŁADZE SPÓŁKI -</a:t>
            </a:r>
          </a:p>
        </p:txBody>
      </p:sp>
      <p:sp>
        <p:nvSpPr>
          <p:cNvPr id="2" name="Prostokąt 1">
            <a:extLst>
              <a:ext uri="{FF2B5EF4-FFF2-40B4-BE49-F238E27FC236}">
                <a16:creationId xmlns:a16="http://schemas.microsoft.com/office/drawing/2014/main" id="{7EEF3D9D-6C77-4BDE-8978-A3F875C7BA51}"/>
              </a:ext>
            </a:extLst>
          </p:cNvPr>
          <p:cNvSpPr/>
          <p:nvPr/>
        </p:nvSpPr>
        <p:spPr>
          <a:xfrm>
            <a:off x="1139687" y="1110369"/>
            <a:ext cx="6096000" cy="923330"/>
          </a:xfrm>
          <a:prstGeom prst="rect">
            <a:avLst/>
          </a:prstGeom>
        </p:spPr>
        <p:txBody>
          <a:bodyPr>
            <a:spAutoFit/>
          </a:bodyPr>
          <a:lstStyle/>
          <a:p>
            <a:r>
              <a:rPr lang="pl-PL" b="1" dirty="0"/>
              <a:t>Zarząd spółki:</a:t>
            </a:r>
          </a:p>
          <a:p>
            <a:endParaRPr lang="pl-PL" dirty="0"/>
          </a:p>
          <a:p>
            <a:pPr>
              <a:buFont typeface="Wingdings" panose="05000000000000000000" pitchFamily="2" charset="2"/>
              <a:buChar char="§"/>
            </a:pPr>
            <a:r>
              <a:rPr lang="pl-PL" dirty="0"/>
              <a:t>mgr Dariusz Krakowiak – Prezes zarządu</a:t>
            </a:r>
          </a:p>
        </p:txBody>
      </p:sp>
      <p:sp>
        <p:nvSpPr>
          <p:cNvPr id="3" name="Prostokąt 2">
            <a:extLst>
              <a:ext uri="{FF2B5EF4-FFF2-40B4-BE49-F238E27FC236}">
                <a16:creationId xmlns:a16="http://schemas.microsoft.com/office/drawing/2014/main" id="{906D6900-C129-4252-A241-13A60AEA3C77}"/>
              </a:ext>
            </a:extLst>
          </p:cNvPr>
          <p:cNvSpPr/>
          <p:nvPr/>
        </p:nvSpPr>
        <p:spPr>
          <a:xfrm>
            <a:off x="1201831" y="3656778"/>
            <a:ext cx="6096000" cy="1200329"/>
          </a:xfrm>
          <a:prstGeom prst="rect">
            <a:avLst/>
          </a:prstGeom>
        </p:spPr>
        <p:txBody>
          <a:bodyPr>
            <a:spAutoFit/>
          </a:bodyPr>
          <a:lstStyle/>
          <a:p>
            <a:r>
              <a:rPr lang="pl-PL" b="1" dirty="0"/>
              <a:t>Zgromadzenie wspólników:</a:t>
            </a:r>
          </a:p>
          <a:p>
            <a:endParaRPr lang="pl-PL" dirty="0"/>
          </a:p>
          <a:p>
            <a:pPr>
              <a:buFont typeface="Wingdings" panose="05000000000000000000" pitchFamily="2" charset="2"/>
              <a:buChar char="§"/>
            </a:pPr>
            <a:r>
              <a:rPr lang="pl-PL" dirty="0"/>
              <a:t>Burmistrz Gminy Sępólno Krajeńskie, </a:t>
            </a:r>
          </a:p>
          <a:p>
            <a:r>
              <a:rPr lang="pl-PL" dirty="0"/>
              <a:t>jako przedstawiciel właściciela spółki.</a:t>
            </a:r>
          </a:p>
        </p:txBody>
      </p:sp>
      <p:sp>
        <p:nvSpPr>
          <p:cNvPr id="11" name="Prostokąt 10">
            <a:extLst>
              <a:ext uri="{FF2B5EF4-FFF2-40B4-BE49-F238E27FC236}">
                <a16:creationId xmlns:a16="http://schemas.microsoft.com/office/drawing/2014/main" id="{795684EC-4A06-405F-8893-4EA32C4D98E6}"/>
              </a:ext>
            </a:extLst>
          </p:cNvPr>
          <p:cNvSpPr/>
          <p:nvPr/>
        </p:nvSpPr>
        <p:spPr>
          <a:xfrm>
            <a:off x="6069872" y="1899449"/>
            <a:ext cx="6096000" cy="1477328"/>
          </a:xfrm>
          <a:prstGeom prst="rect">
            <a:avLst/>
          </a:prstGeom>
        </p:spPr>
        <p:txBody>
          <a:bodyPr>
            <a:spAutoFit/>
          </a:bodyPr>
          <a:lstStyle/>
          <a:p>
            <a:r>
              <a:rPr lang="pl-PL" b="1" dirty="0"/>
              <a:t>Rada nadzorcza:</a:t>
            </a:r>
          </a:p>
          <a:p>
            <a:endParaRPr lang="pl-PL" dirty="0"/>
          </a:p>
          <a:p>
            <a:pPr>
              <a:buFont typeface="Wingdings" panose="05000000000000000000" pitchFamily="2" charset="2"/>
              <a:buChar char="§"/>
            </a:pPr>
            <a:r>
              <a:rPr lang="pl-PL" dirty="0"/>
              <a:t>inż. Halina Zimon-</a:t>
            </a:r>
            <a:r>
              <a:rPr lang="pl-PL" dirty="0" err="1"/>
              <a:t>Porożyńska</a:t>
            </a:r>
            <a:r>
              <a:rPr lang="pl-PL" dirty="0"/>
              <a:t> –przewodnicząca rady</a:t>
            </a:r>
          </a:p>
          <a:p>
            <a:pPr>
              <a:buFont typeface="Wingdings" panose="05000000000000000000" pitchFamily="2" charset="2"/>
              <a:buChar char="§"/>
            </a:pPr>
            <a:r>
              <a:rPr lang="pl-PL" dirty="0"/>
              <a:t>mgr inż. Paweł </a:t>
            </a:r>
            <a:r>
              <a:rPr lang="pl-PL" dirty="0" err="1"/>
              <a:t>Zagozda</a:t>
            </a:r>
            <a:r>
              <a:rPr lang="pl-PL" dirty="0"/>
              <a:t> – członek rady</a:t>
            </a:r>
          </a:p>
          <a:p>
            <a:pPr>
              <a:buFont typeface="Wingdings" panose="05000000000000000000" pitchFamily="2" charset="2"/>
              <a:buChar char="§"/>
            </a:pPr>
            <a:r>
              <a:rPr lang="pl-PL" dirty="0"/>
              <a:t>dr Katarzyna </a:t>
            </a:r>
            <a:r>
              <a:rPr lang="pl-PL" dirty="0" err="1"/>
              <a:t>Podejko-Potarzyńska</a:t>
            </a:r>
            <a:r>
              <a:rPr lang="pl-PL" dirty="0"/>
              <a:t> – członek rady</a:t>
            </a:r>
          </a:p>
        </p:txBody>
      </p:sp>
      <p:pic>
        <p:nvPicPr>
          <p:cNvPr id="12" name="Obraz 11">
            <a:extLst>
              <a:ext uri="{FF2B5EF4-FFF2-40B4-BE49-F238E27FC236}">
                <a16:creationId xmlns:a16="http://schemas.microsoft.com/office/drawing/2014/main" id="{23D5E8C5-4DC9-4317-B123-26DD3FD805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13" name="Prostokąt 12">
            <a:extLst>
              <a:ext uri="{FF2B5EF4-FFF2-40B4-BE49-F238E27FC236}">
                <a16:creationId xmlns:a16="http://schemas.microsoft.com/office/drawing/2014/main" id="{C80FCB33-D41F-A951-4B15-E2A03A59CEB2}"/>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36103692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6EAC3DBD-96B8-4252-9FEF-994F1F5677AA}"/>
              </a:ext>
            </a:extLst>
          </p:cNvPr>
          <p:cNvSpPr/>
          <p:nvPr/>
        </p:nvSpPr>
        <p:spPr>
          <a:xfrm>
            <a:off x="-115797" y="138588"/>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sp>
        <p:nvSpPr>
          <p:cNvPr id="2" name="pole tekstowe 1">
            <a:extLst>
              <a:ext uri="{FF2B5EF4-FFF2-40B4-BE49-F238E27FC236}">
                <a16:creationId xmlns:a16="http://schemas.microsoft.com/office/drawing/2014/main" id="{3FA5AD04-888E-4387-A9E6-18358F558890}"/>
              </a:ext>
            </a:extLst>
          </p:cNvPr>
          <p:cNvSpPr txBox="1"/>
          <p:nvPr/>
        </p:nvSpPr>
        <p:spPr>
          <a:xfrm>
            <a:off x="742121" y="557195"/>
            <a:ext cx="11224591" cy="2400657"/>
          </a:xfrm>
          <a:prstGeom prst="rect">
            <a:avLst/>
          </a:prstGeom>
          <a:noFill/>
        </p:spPr>
        <p:txBody>
          <a:bodyPr wrap="square" rtlCol="0">
            <a:spAutoFit/>
          </a:bodyPr>
          <a:lstStyle/>
          <a:p>
            <a:r>
              <a:rPr lang="pl-PL" b="1" dirty="0"/>
              <a:t>   </a:t>
            </a:r>
          </a:p>
          <a:p>
            <a:r>
              <a:rPr lang="pl-PL" b="1" dirty="0"/>
              <a:t>Zakupione samochody</a:t>
            </a:r>
          </a:p>
          <a:p>
            <a:r>
              <a:rPr lang="pl-PL" b="1" dirty="0"/>
              <a:t>          śmieciarki</a:t>
            </a:r>
          </a:p>
          <a:p>
            <a:r>
              <a:rPr lang="pl-PL" b="1" dirty="0"/>
              <a:t>                                                                                                                                        </a:t>
            </a:r>
            <a:r>
              <a:rPr lang="pl-PL" sz="2000" dirty="0"/>
              <a:t>                                                                                                                                                              </a:t>
            </a:r>
          </a:p>
          <a:p>
            <a:endParaRPr lang="pl-PL" sz="2000" dirty="0"/>
          </a:p>
          <a:p>
            <a:r>
              <a:rPr lang="pl-PL" sz="2000" dirty="0"/>
              <a:t>                                                                              </a:t>
            </a:r>
          </a:p>
          <a:p>
            <a:pPr marL="742950" lvl="1" indent="-285750">
              <a:buFont typeface="Arial" panose="020B0604020202020204" pitchFamily="34" charset="0"/>
              <a:buChar char="•"/>
            </a:pPr>
            <a:endParaRPr lang="pl-PL" dirty="0"/>
          </a:p>
          <a:p>
            <a:pPr marL="742950" lvl="1" indent="-285750">
              <a:buFont typeface="Arial" panose="020B0604020202020204" pitchFamily="34" charset="0"/>
              <a:buChar char="•"/>
            </a:pPr>
            <a:endParaRPr lang="pl-PL" dirty="0"/>
          </a:p>
        </p:txBody>
      </p:sp>
      <p:pic>
        <p:nvPicPr>
          <p:cNvPr id="13" name="Obraz 12">
            <a:extLst>
              <a:ext uri="{FF2B5EF4-FFF2-40B4-BE49-F238E27FC236}">
                <a16:creationId xmlns:a16="http://schemas.microsoft.com/office/drawing/2014/main" id="{F5B12696-0CF2-4135-920B-11F94DD33F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9" name="Prostokąt 8">
            <a:extLst>
              <a:ext uri="{FF2B5EF4-FFF2-40B4-BE49-F238E27FC236}">
                <a16:creationId xmlns:a16="http://schemas.microsoft.com/office/drawing/2014/main" id="{278ED539-11B3-F7A1-BF31-1E220D3FDFC8}"/>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pic>
        <p:nvPicPr>
          <p:cNvPr id="5" name="Obraz 4">
            <a:extLst>
              <a:ext uri="{FF2B5EF4-FFF2-40B4-BE49-F238E27FC236}">
                <a16:creationId xmlns:a16="http://schemas.microsoft.com/office/drawing/2014/main" id="{3426AD27-D3DD-4264-99BE-EE3990EBF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422804" y="1080050"/>
            <a:ext cx="3968317" cy="3319323"/>
          </a:xfrm>
          <a:prstGeom prst="rect">
            <a:avLst/>
          </a:prstGeom>
        </p:spPr>
      </p:pic>
      <p:pic>
        <p:nvPicPr>
          <p:cNvPr id="10" name="Obraz 9">
            <a:extLst>
              <a:ext uri="{FF2B5EF4-FFF2-40B4-BE49-F238E27FC236}">
                <a16:creationId xmlns:a16="http://schemas.microsoft.com/office/drawing/2014/main" id="{89AE0E96-32D2-4D41-B736-7FB7CAADE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7417161" y="1186223"/>
            <a:ext cx="4199014" cy="3149261"/>
          </a:xfrm>
          <a:prstGeom prst="rect">
            <a:avLst/>
          </a:prstGeom>
        </p:spPr>
      </p:pic>
    </p:spTree>
    <p:extLst>
      <p:ext uri="{BB962C8B-B14F-4D97-AF65-F5344CB8AC3E}">
        <p14:creationId xmlns:p14="http://schemas.microsoft.com/office/powerpoint/2010/main" val="15722238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B81D49DB-065E-43BE-83EA-90C167821D1E}"/>
              </a:ext>
            </a:extLst>
          </p:cNvPr>
          <p:cNvSpPr/>
          <p:nvPr/>
        </p:nvSpPr>
        <p:spPr>
          <a:xfrm>
            <a:off x="0" y="80901"/>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pic>
        <p:nvPicPr>
          <p:cNvPr id="11" name="Obraz 10">
            <a:extLst>
              <a:ext uri="{FF2B5EF4-FFF2-40B4-BE49-F238E27FC236}">
                <a16:creationId xmlns:a16="http://schemas.microsoft.com/office/drawing/2014/main" id="{B2C376B9-B1FF-464B-B907-9491ACFDE8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3" name="Prostokąt 2">
            <a:extLst>
              <a:ext uri="{FF2B5EF4-FFF2-40B4-BE49-F238E27FC236}">
                <a16:creationId xmlns:a16="http://schemas.microsoft.com/office/drawing/2014/main" id="{6C9F2DB1-8309-42CC-8A70-91FAD21A24AA}"/>
              </a:ext>
            </a:extLst>
          </p:cNvPr>
          <p:cNvSpPr/>
          <p:nvPr/>
        </p:nvSpPr>
        <p:spPr>
          <a:xfrm>
            <a:off x="1420427" y="565000"/>
            <a:ext cx="2929631" cy="369332"/>
          </a:xfrm>
          <a:prstGeom prst="rect">
            <a:avLst/>
          </a:prstGeom>
        </p:spPr>
        <p:txBody>
          <a:bodyPr wrap="square">
            <a:spAutoFit/>
          </a:bodyPr>
          <a:lstStyle/>
          <a:p>
            <a:r>
              <a:rPr lang="pl-PL" dirty="0"/>
              <a:t>Stanowisko wulkanizacyjne                                                         </a:t>
            </a:r>
          </a:p>
        </p:txBody>
      </p:sp>
      <p:pic>
        <p:nvPicPr>
          <p:cNvPr id="6" name="Obraz 5">
            <a:extLst>
              <a:ext uri="{FF2B5EF4-FFF2-40B4-BE49-F238E27FC236}">
                <a16:creationId xmlns:a16="http://schemas.microsoft.com/office/drawing/2014/main" id="{0E0486AC-7578-40FE-9984-2FBB5C53BE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6666064" y="1107569"/>
            <a:ext cx="4340550" cy="3255413"/>
          </a:xfrm>
          <a:prstGeom prst="rect">
            <a:avLst/>
          </a:prstGeom>
        </p:spPr>
      </p:pic>
      <p:pic>
        <p:nvPicPr>
          <p:cNvPr id="10" name="Obraz 9">
            <a:extLst>
              <a:ext uri="{FF2B5EF4-FFF2-40B4-BE49-F238E27FC236}">
                <a16:creationId xmlns:a16="http://schemas.microsoft.com/office/drawing/2014/main" id="{372179DC-DD54-4439-8F63-1E4B771DF26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2463553" y="998744"/>
            <a:ext cx="3471170" cy="4065973"/>
          </a:xfrm>
          <a:prstGeom prst="rect">
            <a:avLst/>
          </a:prstGeom>
        </p:spPr>
      </p:pic>
      <p:sp>
        <p:nvSpPr>
          <p:cNvPr id="12" name="Prostokąt 11">
            <a:extLst>
              <a:ext uri="{FF2B5EF4-FFF2-40B4-BE49-F238E27FC236}">
                <a16:creationId xmlns:a16="http://schemas.microsoft.com/office/drawing/2014/main" id="{5D130E4E-409D-7039-897D-76413E3B926D}"/>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24169642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50575" y="5010919"/>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8" name="Obraz 7">
            <a:extLst>
              <a:ext uri="{FF2B5EF4-FFF2-40B4-BE49-F238E27FC236}">
                <a16:creationId xmlns:a16="http://schemas.microsoft.com/office/drawing/2014/main" id="{F5B4226B-D95C-45C2-AEDE-3142BC18C4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245" y="5136596"/>
            <a:ext cx="3245153" cy="1598532"/>
          </a:xfrm>
          <a:prstGeom prst="rect">
            <a:avLst/>
          </a:prstGeom>
        </p:spPr>
      </p:pic>
      <p:pic>
        <p:nvPicPr>
          <p:cNvPr id="9" name="Picture 2" descr="http://www.doctorbalanica.ro/wp-content/uploads/2016/07/Connecting-Peop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0" y="1260455"/>
            <a:ext cx="2992582" cy="2617868"/>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p:cNvSpPr/>
          <p:nvPr/>
        </p:nvSpPr>
        <p:spPr>
          <a:xfrm>
            <a:off x="559293" y="878305"/>
            <a:ext cx="8584707" cy="2585323"/>
          </a:xfrm>
          <a:prstGeom prst="rect">
            <a:avLst/>
          </a:prstGeom>
        </p:spPr>
        <p:txBody>
          <a:bodyPr wrap="square">
            <a:spAutoFit/>
          </a:bodyPr>
          <a:lstStyle/>
          <a:p>
            <a:pPr>
              <a:spcAft>
                <a:spcPts val="0"/>
              </a:spcAft>
            </a:pPr>
            <a:r>
              <a:rPr lang="pl-PL" b="1" dirty="0">
                <a:ea typeface="Times New Roman" panose="02020603050405020304" pitchFamily="18" charset="0"/>
              </a:rPr>
              <a:t>VIII.    </a:t>
            </a:r>
            <a:r>
              <a:rPr lang="pl-PL" b="1" i="1" dirty="0">
                <a:ea typeface="Times New Roman" panose="02020603050405020304" pitchFamily="18" charset="0"/>
              </a:rPr>
              <a:t>Założenia planu na rok 2022</a:t>
            </a:r>
            <a:endParaRPr lang="pl-PL" dirty="0">
              <a:ea typeface="Times New Roman" panose="02020603050405020304" pitchFamily="18" charset="0"/>
            </a:endParaRPr>
          </a:p>
          <a:p>
            <a:pPr algn="just">
              <a:spcAft>
                <a:spcPts val="0"/>
              </a:spcAft>
            </a:pPr>
            <a:r>
              <a:rPr lang="pl-PL" b="1" i="1" dirty="0">
                <a:ea typeface="Times New Roman" panose="02020603050405020304" pitchFamily="18" charset="0"/>
              </a:rPr>
              <a:t> </a:t>
            </a:r>
            <a:endParaRPr lang="pl-PL" dirty="0">
              <a:ea typeface="Times New Roman" panose="02020603050405020304" pitchFamily="18" charset="0"/>
            </a:endParaRPr>
          </a:p>
          <a:p>
            <a:pPr>
              <a:spcAft>
                <a:spcPts val="0"/>
              </a:spcAft>
            </a:pPr>
            <a:r>
              <a:rPr lang="pl-PL" dirty="0">
                <a:ea typeface="Times New Roman" panose="02020603050405020304" pitchFamily="18" charset="0"/>
              </a:rPr>
              <a:t>W planie na rok 2022 Spółka zakłada wynik finansowy brutto w wysokości 130 000 zł.  </a:t>
            </a:r>
            <a:br>
              <a:rPr lang="pl-PL" dirty="0">
                <a:ea typeface="Times New Roman" panose="02020603050405020304" pitchFamily="18" charset="0"/>
              </a:rPr>
            </a:br>
            <a:r>
              <a:rPr lang="pl-PL" dirty="0">
                <a:ea typeface="Times New Roman" panose="02020603050405020304" pitchFamily="18" charset="0"/>
              </a:rPr>
              <a:t>Plan Inwestycyjny na rok 2022 opiewa na kwotę 1 200 000 zł. </a:t>
            </a:r>
          </a:p>
          <a:p>
            <a:pPr algn="just">
              <a:spcAft>
                <a:spcPts val="0"/>
              </a:spcAft>
            </a:pPr>
            <a:endParaRPr lang="pl-PL" dirty="0">
              <a:ea typeface="Times New Roman" panose="02020603050405020304" pitchFamily="18" charset="0"/>
            </a:endParaRPr>
          </a:p>
          <a:p>
            <a:r>
              <a:rPr lang="pl-PL" dirty="0">
                <a:ea typeface="Times New Roman" panose="02020603050405020304" pitchFamily="18" charset="0"/>
              </a:rPr>
              <a:t>Do dnia 30 czerwca 2022 roku plan inwestycyjny zrealizowano na kwotę   502 488,38 zł, co stanowi 42 % planu. Natomiast wynik finansowy to zysk w wysokości 212 343,44  zł.</a:t>
            </a:r>
            <a:endParaRPr lang="pl-PL" dirty="0"/>
          </a:p>
        </p:txBody>
      </p:sp>
      <p:sp>
        <p:nvSpPr>
          <p:cNvPr id="3" name="Prostokąt 2"/>
          <p:cNvSpPr/>
          <p:nvPr/>
        </p:nvSpPr>
        <p:spPr>
          <a:xfrm>
            <a:off x="0" y="94278"/>
            <a:ext cx="12192000" cy="369332"/>
          </a:xfrm>
          <a:prstGeom prst="rect">
            <a:avLst/>
          </a:prstGeom>
        </p:spPr>
        <p:txBody>
          <a:bodyPr wrap="squar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 -</a:t>
            </a:r>
            <a:endParaRPr lang="pl-PL" dirty="0">
              <a:solidFill>
                <a:srgbClr val="00B0F0"/>
              </a:solidFill>
            </a:endParaRPr>
          </a:p>
        </p:txBody>
      </p:sp>
      <p:sp>
        <p:nvSpPr>
          <p:cNvPr id="10" name="Prostokąt 9">
            <a:extLst>
              <a:ext uri="{FF2B5EF4-FFF2-40B4-BE49-F238E27FC236}">
                <a16:creationId xmlns:a16="http://schemas.microsoft.com/office/drawing/2014/main" id="{7566CB3E-564F-090E-ACCA-B61AB179F77F}"/>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8262084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50575" y="5010919"/>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Prostokąt 9">
            <a:extLst>
              <a:ext uri="{FF2B5EF4-FFF2-40B4-BE49-F238E27FC236}">
                <a16:creationId xmlns:a16="http://schemas.microsoft.com/office/drawing/2014/main" id="{2FC0C2AC-E800-4E1B-8563-56819AC3644C}"/>
              </a:ext>
            </a:extLst>
          </p:cNvPr>
          <p:cNvSpPr/>
          <p:nvPr/>
        </p:nvSpPr>
        <p:spPr>
          <a:xfrm>
            <a:off x="2989976" y="1141402"/>
            <a:ext cx="5498493" cy="923330"/>
          </a:xfrm>
          <a:prstGeom prst="rect">
            <a:avLst/>
          </a:prstGeom>
          <a:noFill/>
        </p:spPr>
        <p:txBody>
          <a:bodyPr wrap="none" lIns="91440" tIns="45720" rIns="91440" bIns="45720">
            <a:spAutoFit/>
          </a:bodyPr>
          <a:lstStyle/>
          <a:p>
            <a:pPr algn="ctr"/>
            <a:r>
              <a:rPr lang="pl-PL"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Dziękuję za uwagę.</a:t>
            </a:r>
          </a:p>
        </p:txBody>
      </p:sp>
      <p:sp>
        <p:nvSpPr>
          <p:cNvPr id="11" name="Prostokąt 10">
            <a:extLst>
              <a:ext uri="{FF2B5EF4-FFF2-40B4-BE49-F238E27FC236}">
                <a16:creationId xmlns:a16="http://schemas.microsoft.com/office/drawing/2014/main" id="{9FB2650D-1560-4BCC-A982-DA321BCE9B71}"/>
              </a:ext>
            </a:extLst>
          </p:cNvPr>
          <p:cNvSpPr/>
          <p:nvPr/>
        </p:nvSpPr>
        <p:spPr>
          <a:xfrm>
            <a:off x="3547781" y="3608947"/>
            <a:ext cx="4472991" cy="646331"/>
          </a:xfrm>
          <a:prstGeom prst="rect">
            <a:avLst/>
          </a:prstGeom>
        </p:spPr>
        <p:txBody>
          <a:bodyPr wrap="square">
            <a:spAutoFit/>
          </a:bodyPr>
          <a:lstStyle/>
          <a:p>
            <a:pPr algn="ctr"/>
            <a:r>
              <a:rPr lang="pl-PL" b="1" dirty="0">
                <a:latin typeface="+mj-lt"/>
              </a:rPr>
              <a:t>Prezes zarządu/Dyrektor Zakładu:</a:t>
            </a:r>
            <a:br>
              <a:rPr lang="pl-PL" dirty="0">
                <a:latin typeface="+mj-lt"/>
              </a:rPr>
            </a:br>
            <a:r>
              <a:rPr lang="pl-PL" dirty="0">
                <a:latin typeface="+mj-lt"/>
              </a:rPr>
              <a:t>mgr Dariusz Krakowiak</a:t>
            </a:r>
          </a:p>
        </p:txBody>
      </p:sp>
      <p:pic>
        <p:nvPicPr>
          <p:cNvPr id="8" name="Obraz 7">
            <a:extLst>
              <a:ext uri="{FF2B5EF4-FFF2-40B4-BE49-F238E27FC236}">
                <a16:creationId xmlns:a16="http://schemas.microsoft.com/office/drawing/2014/main" id="{F5B4226B-D95C-45C2-AEDE-3142BC18C4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245" y="5136596"/>
            <a:ext cx="3245153" cy="1598532"/>
          </a:xfrm>
          <a:prstGeom prst="rect">
            <a:avLst/>
          </a:prstGeom>
        </p:spPr>
      </p:pic>
      <p:sp>
        <p:nvSpPr>
          <p:cNvPr id="9" name="Prostokąt 8">
            <a:extLst>
              <a:ext uri="{FF2B5EF4-FFF2-40B4-BE49-F238E27FC236}">
                <a16:creationId xmlns:a16="http://schemas.microsoft.com/office/drawing/2014/main" id="{B5218E52-0F93-9512-2AE7-B647D6E72004}"/>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9889899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Prostokąt 13">
            <a:extLst>
              <a:ext uri="{FF2B5EF4-FFF2-40B4-BE49-F238E27FC236}">
                <a16:creationId xmlns:a16="http://schemas.microsoft.com/office/drawing/2014/main" id="{4291C09C-3A61-46E2-BAE5-23466CBE1A56}"/>
              </a:ext>
            </a:extLst>
          </p:cNvPr>
          <p:cNvSpPr/>
          <p:nvPr/>
        </p:nvSpPr>
        <p:spPr>
          <a:xfrm>
            <a:off x="3969855" y="40535"/>
            <a:ext cx="5347939" cy="400110"/>
          </a:xfrm>
          <a:prstGeom prst="rect">
            <a:avLst/>
          </a:prstGeom>
        </p:spPr>
        <p:txBody>
          <a:bodyPr wrap="none">
            <a:spAutoFit/>
          </a:bodyPr>
          <a:lstStyle/>
          <a:p>
            <a:r>
              <a:rPr lang="pl-PL" sz="2000" b="1" dirty="0">
                <a:ln w="0"/>
                <a:solidFill>
                  <a:srgbClr val="00B0F0"/>
                </a:solidFill>
                <a:effectLst>
                  <a:outerShdw blurRad="38100" dist="25400" dir="5400000" algn="ctr" rotWithShape="0">
                    <a:srgbClr val="6E747A">
                      <a:alpha val="43000"/>
                    </a:srgbClr>
                  </a:outerShdw>
                </a:effectLst>
              </a:rPr>
              <a:t>- STRUKTURA ORGANIZACYJNA ZAKŁADU -</a:t>
            </a:r>
          </a:p>
        </p:txBody>
      </p:sp>
      <p:sp>
        <p:nvSpPr>
          <p:cNvPr id="3" name="Prostokąt: zaokrąglone rogi 2">
            <a:extLst>
              <a:ext uri="{FF2B5EF4-FFF2-40B4-BE49-F238E27FC236}">
                <a16:creationId xmlns:a16="http://schemas.microsoft.com/office/drawing/2014/main" id="{39E0ACF8-C640-4E4C-BF04-F0465B62A08E}"/>
              </a:ext>
            </a:extLst>
          </p:cNvPr>
          <p:cNvSpPr/>
          <p:nvPr/>
        </p:nvSpPr>
        <p:spPr>
          <a:xfrm>
            <a:off x="4783086" y="487101"/>
            <a:ext cx="2883877" cy="85413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l-PL" dirty="0"/>
              <a:t>Prezes Zarządu, </a:t>
            </a:r>
            <a:br>
              <a:rPr lang="pl-PL" dirty="0"/>
            </a:br>
            <a:r>
              <a:rPr lang="pl-PL" dirty="0"/>
              <a:t>Dyrektor zakładu</a:t>
            </a:r>
          </a:p>
        </p:txBody>
      </p:sp>
      <p:sp>
        <p:nvSpPr>
          <p:cNvPr id="16" name="Prostokąt: zaokrąglone rogi 15">
            <a:extLst>
              <a:ext uri="{FF2B5EF4-FFF2-40B4-BE49-F238E27FC236}">
                <a16:creationId xmlns:a16="http://schemas.microsoft.com/office/drawing/2014/main" id="{64571227-5E12-4A37-8C8C-B5403DD0A483}"/>
              </a:ext>
            </a:extLst>
          </p:cNvPr>
          <p:cNvSpPr/>
          <p:nvPr/>
        </p:nvSpPr>
        <p:spPr>
          <a:xfrm>
            <a:off x="7856768" y="3630877"/>
            <a:ext cx="2883877" cy="60036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l-PL" dirty="0"/>
          </a:p>
          <a:p>
            <a:pPr algn="ctr"/>
            <a:r>
              <a:rPr lang="pl-PL" dirty="0"/>
              <a:t>Wydział wodociągów i kanalizacji</a:t>
            </a:r>
          </a:p>
          <a:p>
            <a:pPr algn="ctr"/>
            <a:endParaRPr lang="pl-PL" dirty="0"/>
          </a:p>
        </p:txBody>
      </p:sp>
      <p:sp>
        <p:nvSpPr>
          <p:cNvPr id="18" name="Prostokąt: zaokrąglone rogi 17">
            <a:extLst>
              <a:ext uri="{FF2B5EF4-FFF2-40B4-BE49-F238E27FC236}">
                <a16:creationId xmlns:a16="http://schemas.microsoft.com/office/drawing/2014/main" id="{A3E774F3-2A43-4FF7-9931-25B79DE4876A}"/>
              </a:ext>
            </a:extLst>
          </p:cNvPr>
          <p:cNvSpPr/>
          <p:nvPr/>
        </p:nvSpPr>
        <p:spPr>
          <a:xfrm>
            <a:off x="1034715" y="1183056"/>
            <a:ext cx="2463857" cy="81324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l-PL" dirty="0"/>
              <a:t>Administracja, Księgowość</a:t>
            </a:r>
          </a:p>
        </p:txBody>
      </p:sp>
      <p:sp>
        <p:nvSpPr>
          <p:cNvPr id="19" name="Prostokąt: zaokrąglone rogi 18">
            <a:extLst>
              <a:ext uri="{FF2B5EF4-FFF2-40B4-BE49-F238E27FC236}">
                <a16:creationId xmlns:a16="http://schemas.microsoft.com/office/drawing/2014/main" id="{C5E4820A-80D9-4BAA-BDC3-1FD10795D0D8}"/>
              </a:ext>
            </a:extLst>
          </p:cNvPr>
          <p:cNvSpPr/>
          <p:nvPr/>
        </p:nvSpPr>
        <p:spPr>
          <a:xfrm>
            <a:off x="4341522" y="4046460"/>
            <a:ext cx="2283661" cy="52672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l-PL" dirty="0"/>
          </a:p>
          <a:p>
            <a:pPr algn="ctr"/>
            <a:r>
              <a:rPr lang="pl-PL" dirty="0"/>
              <a:t>Wydział usług  komunalnych</a:t>
            </a:r>
          </a:p>
          <a:p>
            <a:pPr algn="ctr"/>
            <a:endParaRPr lang="pl-PL" dirty="0"/>
          </a:p>
        </p:txBody>
      </p:sp>
      <p:sp>
        <p:nvSpPr>
          <p:cNvPr id="20" name="Prostokąt: zaokrąglone rogi 19">
            <a:extLst>
              <a:ext uri="{FF2B5EF4-FFF2-40B4-BE49-F238E27FC236}">
                <a16:creationId xmlns:a16="http://schemas.microsoft.com/office/drawing/2014/main" id="{F0FB1C27-2414-478A-B360-A60AA867E765}"/>
              </a:ext>
            </a:extLst>
          </p:cNvPr>
          <p:cNvSpPr/>
          <p:nvPr/>
        </p:nvSpPr>
        <p:spPr>
          <a:xfrm>
            <a:off x="9204158" y="1725109"/>
            <a:ext cx="2021306" cy="6003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l-PL" dirty="0"/>
          </a:p>
          <a:p>
            <a:pPr algn="ctr"/>
            <a:r>
              <a:rPr lang="pl-PL" dirty="0"/>
              <a:t>Wydział energetyki cieplnej</a:t>
            </a:r>
          </a:p>
          <a:p>
            <a:pPr algn="ctr"/>
            <a:endParaRPr lang="pl-PL" dirty="0"/>
          </a:p>
        </p:txBody>
      </p:sp>
      <p:cxnSp>
        <p:nvCxnSpPr>
          <p:cNvPr id="10" name="Łącznik prosty ze strzałką 9">
            <a:extLst>
              <a:ext uri="{FF2B5EF4-FFF2-40B4-BE49-F238E27FC236}">
                <a16:creationId xmlns:a16="http://schemas.microsoft.com/office/drawing/2014/main" id="{872387B0-7892-4A37-BF19-CE6165B4212B}"/>
              </a:ext>
            </a:extLst>
          </p:cNvPr>
          <p:cNvCxnSpPr/>
          <p:nvPr/>
        </p:nvCxnSpPr>
        <p:spPr>
          <a:xfrm flipH="1">
            <a:off x="3507719" y="896573"/>
            <a:ext cx="1040996" cy="5276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Prostokąt: zaokrąglone rogi 17">
            <a:extLst>
              <a:ext uri="{FF2B5EF4-FFF2-40B4-BE49-F238E27FC236}">
                <a16:creationId xmlns:a16="http://schemas.microsoft.com/office/drawing/2014/main" id="{A3E774F3-2A43-4FF7-9931-25B79DE4876A}"/>
              </a:ext>
            </a:extLst>
          </p:cNvPr>
          <p:cNvSpPr/>
          <p:nvPr/>
        </p:nvSpPr>
        <p:spPr>
          <a:xfrm>
            <a:off x="4670473" y="1799405"/>
            <a:ext cx="2954523" cy="86907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l-PL" dirty="0"/>
          </a:p>
          <a:p>
            <a:pPr algn="ctr"/>
            <a:r>
              <a:rPr lang="pl-PL" dirty="0"/>
              <a:t>Zastępca Dyrektora ds. technicznych</a:t>
            </a:r>
          </a:p>
          <a:p>
            <a:pPr algn="ctr"/>
            <a:endParaRPr lang="pl-PL" dirty="0"/>
          </a:p>
        </p:txBody>
      </p:sp>
      <p:cxnSp>
        <p:nvCxnSpPr>
          <p:cNvPr id="11" name="Łącznik prosty ze strzałką 10"/>
          <p:cNvCxnSpPr>
            <a:cxnSpLocks/>
          </p:cNvCxnSpPr>
          <p:nvPr/>
        </p:nvCxnSpPr>
        <p:spPr>
          <a:xfrm>
            <a:off x="6096000" y="1500326"/>
            <a:ext cx="0" cy="221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Łącznik prosty ze strzałką 31"/>
          <p:cNvCxnSpPr/>
          <p:nvPr/>
        </p:nvCxnSpPr>
        <p:spPr>
          <a:xfrm flipH="1">
            <a:off x="5972481" y="2855108"/>
            <a:ext cx="17879" cy="999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Łącznik prosty ze strzałką 33"/>
          <p:cNvCxnSpPr/>
          <p:nvPr/>
        </p:nvCxnSpPr>
        <p:spPr>
          <a:xfrm>
            <a:off x="7149738" y="2804550"/>
            <a:ext cx="707031" cy="771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Łącznik prosty ze strzałką 37"/>
          <p:cNvCxnSpPr/>
          <p:nvPr/>
        </p:nvCxnSpPr>
        <p:spPr>
          <a:xfrm>
            <a:off x="7805741" y="1996300"/>
            <a:ext cx="1269393" cy="25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Obraz 25">
            <a:extLst>
              <a:ext uri="{FF2B5EF4-FFF2-40B4-BE49-F238E27FC236}">
                <a16:creationId xmlns:a16="http://schemas.microsoft.com/office/drawing/2014/main" id="{D3090337-E697-463A-9690-73BCABC06D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21" name="Prostokąt: zaokrąglone rogi 20">
            <a:extLst>
              <a:ext uri="{FF2B5EF4-FFF2-40B4-BE49-F238E27FC236}">
                <a16:creationId xmlns:a16="http://schemas.microsoft.com/office/drawing/2014/main" id="{13284F40-06E1-4F90-96DF-C7D500A2D019}"/>
              </a:ext>
            </a:extLst>
          </p:cNvPr>
          <p:cNvSpPr/>
          <p:nvPr/>
        </p:nvSpPr>
        <p:spPr>
          <a:xfrm>
            <a:off x="1061741" y="3095854"/>
            <a:ext cx="2463857" cy="87802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l-PL" dirty="0"/>
              <a:t>BHP,   Inspektor ochrony danych</a:t>
            </a:r>
          </a:p>
        </p:txBody>
      </p:sp>
      <p:cxnSp>
        <p:nvCxnSpPr>
          <p:cNvPr id="22" name="Łącznik prosty ze strzałką 21">
            <a:extLst>
              <a:ext uri="{FF2B5EF4-FFF2-40B4-BE49-F238E27FC236}">
                <a16:creationId xmlns:a16="http://schemas.microsoft.com/office/drawing/2014/main" id="{74DED6AA-703C-4C6C-9E40-9F08D949B211}"/>
              </a:ext>
            </a:extLst>
          </p:cNvPr>
          <p:cNvCxnSpPr>
            <a:cxnSpLocks/>
          </p:cNvCxnSpPr>
          <p:nvPr/>
        </p:nvCxnSpPr>
        <p:spPr>
          <a:xfrm flipH="1">
            <a:off x="3620331" y="1271580"/>
            <a:ext cx="1040996" cy="1791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Prostokąt 22">
            <a:extLst>
              <a:ext uri="{FF2B5EF4-FFF2-40B4-BE49-F238E27FC236}">
                <a16:creationId xmlns:a16="http://schemas.microsoft.com/office/drawing/2014/main" id="{28DAA94A-4326-73D2-8B9F-702D9FDF59B6}"/>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18492599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graphicFrame>
        <p:nvGraphicFramePr>
          <p:cNvPr id="8" name="Tabela 7">
            <a:extLst>
              <a:ext uri="{FF2B5EF4-FFF2-40B4-BE49-F238E27FC236}">
                <a16:creationId xmlns:a16="http://schemas.microsoft.com/office/drawing/2014/main" id="{3B25D7AC-860E-4502-A5D6-DB61A1C88793}"/>
              </a:ext>
            </a:extLst>
          </p:cNvPr>
          <p:cNvGraphicFramePr>
            <a:graphicFrameLocks noGrp="1"/>
          </p:cNvGraphicFramePr>
          <p:nvPr>
            <p:extLst>
              <p:ext uri="{D42A27DB-BD31-4B8C-83A1-F6EECF244321}">
                <p14:modId xmlns:p14="http://schemas.microsoft.com/office/powerpoint/2010/main" val="1244969059"/>
              </p:ext>
            </p:extLst>
          </p:nvPr>
        </p:nvGraphicFramePr>
        <p:xfrm>
          <a:off x="1926357" y="1025226"/>
          <a:ext cx="8128000" cy="30327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r>
                        <a:rPr lang="pl-PL" dirty="0"/>
                        <a:t>Adres:</a:t>
                      </a:r>
                    </a:p>
                  </a:txBody>
                  <a:tcPr/>
                </a:tc>
                <a:tc>
                  <a:txBody>
                    <a:bodyPr/>
                    <a:lstStyle/>
                    <a:p>
                      <a:r>
                        <a:rPr lang="pl-PL" dirty="0"/>
                        <a:t>Wydział:</a:t>
                      </a:r>
                    </a:p>
                  </a:txBody>
                  <a:tcPr/>
                </a:tc>
                <a:extLst>
                  <a:ext uri="{0D108BD9-81ED-4DB2-BD59-A6C34878D82A}">
                    <a16:rowId xmlns:a16="http://schemas.microsoft.com/office/drawing/2014/main" val="10000"/>
                  </a:ext>
                </a:extLst>
              </a:tr>
              <a:tr h="370840">
                <a:tc rowSpan="2">
                  <a:txBody>
                    <a:bodyPr/>
                    <a:lstStyle/>
                    <a:p>
                      <a:r>
                        <a:rPr lang="pl-PL" dirty="0">
                          <a:latin typeface="+mj-lt"/>
                        </a:rPr>
                        <a:t>ul. E. Orzeszkowej 8, 89-400 Sępólno Krajeńskie</a:t>
                      </a:r>
                    </a:p>
                  </a:txBody>
                  <a:tcPr/>
                </a:tc>
                <a:tc>
                  <a:txBody>
                    <a:bodyPr/>
                    <a:lstStyle/>
                    <a:p>
                      <a:r>
                        <a:rPr lang="pl-PL" dirty="0">
                          <a:latin typeface="+mj-lt"/>
                        </a:rPr>
                        <a:t>Wydział gospodarki mieszkaniowej</a:t>
                      </a:r>
                    </a:p>
                  </a:txBody>
                  <a:tcPr/>
                </a:tc>
                <a:extLst>
                  <a:ext uri="{0D108BD9-81ED-4DB2-BD59-A6C34878D82A}">
                    <a16:rowId xmlns:a16="http://schemas.microsoft.com/office/drawing/2014/main" val="10001"/>
                  </a:ext>
                </a:extLst>
              </a:tr>
              <a:tr h="370840">
                <a:tc vMerge="1">
                  <a:txBody>
                    <a:bodyPr/>
                    <a:lstStyle/>
                    <a:p>
                      <a:endParaRPr lang="pl-PL" dirty="0"/>
                    </a:p>
                  </a:txBody>
                  <a:tcPr/>
                </a:tc>
                <a:tc>
                  <a:txBody>
                    <a:bodyPr/>
                    <a:lstStyle/>
                    <a:p>
                      <a:r>
                        <a:rPr lang="pl-PL" dirty="0">
                          <a:latin typeface="+mj-lt"/>
                        </a:rPr>
                        <a:t>Wydział usług komunalnych</a:t>
                      </a:r>
                    </a:p>
                  </a:txBody>
                  <a:tcPr/>
                </a:tc>
                <a:extLst>
                  <a:ext uri="{0D108BD9-81ED-4DB2-BD59-A6C34878D82A}">
                    <a16:rowId xmlns:a16="http://schemas.microsoft.com/office/drawing/2014/main" val="10002"/>
                  </a:ext>
                </a:extLst>
              </a:tr>
              <a:tr h="370840">
                <a:tc>
                  <a:txBody>
                    <a:bodyPr/>
                    <a:lstStyle/>
                    <a:p>
                      <a:r>
                        <a:rPr lang="pl-PL" dirty="0">
                          <a:latin typeface="+mj-lt"/>
                        </a:rPr>
                        <a:t>os. Leśne 2, 89-400 Sępólno Krajeńskie</a:t>
                      </a:r>
                    </a:p>
                  </a:txBody>
                  <a:tcPr/>
                </a:tc>
                <a:tc>
                  <a:txBody>
                    <a:bodyPr/>
                    <a:lstStyle/>
                    <a:p>
                      <a:r>
                        <a:rPr lang="pl-PL" dirty="0">
                          <a:latin typeface="+mj-lt"/>
                        </a:rPr>
                        <a:t>Wydział wodociągów i kanalizacji</a:t>
                      </a:r>
                    </a:p>
                  </a:txBody>
                  <a:tcPr/>
                </a:tc>
                <a:extLst>
                  <a:ext uri="{0D108BD9-81ED-4DB2-BD59-A6C34878D82A}">
                    <a16:rowId xmlns:a16="http://schemas.microsoft.com/office/drawing/2014/main" val="10003"/>
                  </a:ext>
                </a:extLst>
              </a:tr>
              <a:tr h="370840">
                <a:tc>
                  <a:txBody>
                    <a:bodyPr/>
                    <a:lstStyle/>
                    <a:p>
                      <a:r>
                        <a:rPr lang="pl-PL" dirty="0">
                          <a:latin typeface="+mj-lt"/>
                        </a:rPr>
                        <a:t>ul. Przemysłowa 5, 89-400 Sępólno Krajeńskie</a:t>
                      </a:r>
                    </a:p>
                  </a:txBody>
                  <a:tcPr/>
                </a:tc>
                <a:tc>
                  <a:txBody>
                    <a:bodyPr/>
                    <a:lstStyle/>
                    <a:p>
                      <a:r>
                        <a:rPr lang="pl-PL" dirty="0">
                          <a:latin typeface="+mj-lt"/>
                        </a:rPr>
                        <a:t>Wydział energetyki cieplnej</a:t>
                      </a:r>
                    </a:p>
                  </a:txBody>
                  <a:tcPr/>
                </a:tc>
                <a:extLst>
                  <a:ext uri="{0D108BD9-81ED-4DB2-BD59-A6C34878D82A}">
                    <a16:rowId xmlns:a16="http://schemas.microsoft.com/office/drawing/2014/main" val="10004"/>
                  </a:ext>
                </a:extLst>
              </a:tr>
              <a:tr h="370840">
                <a:tc>
                  <a:txBody>
                    <a:bodyPr/>
                    <a:lstStyle/>
                    <a:p>
                      <a:r>
                        <a:rPr lang="pl-PL" dirty="0">
                          <a:latin typeface="+mj-lt"/>
                        </a:rPr>
                        <a:t>ul. Przemysłowa, 89-400 Sępólno Krajeńskie</a:t>
                      </a:r>
                    </a:p>
                  </a:txBody>
                  <a:tcPr/>
                </a:tc>
                <a:tc>
                  <a:txBody>
                    <a:bodyPr/>
                    <a:lstStyle/>
                    <a:p>
                      <a:r>
                        <a:rPr lang="pl-PL" dirty="0">
                          <a:latin typeface="+mj-lt"/>
                        </a:rPr>
                        <a:t>Dział oczyszczalni ścieków</a:t>
                      </a:r>
                    </a:p>
                  </a:txBody>
                  <a:tcPr/>
                </a:tc>
                <a:extLst>
                  <a:ext uri="{0D108BD9-81ED-4DB2-BD59-A6C34878D82A}">
                    <a16:rowId xmlns:a16="http://schemas.microsoft.com/office/drawing/2014/main" val="10005"/>
                  </a:ext>
                </a:extLst>
              </a:tr>
            </a:tbl>
          </a:graphicData>
        </a:graphic>
      </p:graphicFrame>
      <p:sp>
        <p:nvSpPr>
          <p:cNvPr id="9" name="Prostokąt 8">
            <a:extLst>
              <a:ext uri="{FF2B5EF4-FFF2-40B4-BE49-F238E27FC236}">
                <a16:creationId xmlns:a16="http://schemas.microsoft.com/office/drawing/2014/main" id="{C0B8731F-6214-46BF-A096-B7F0CD48D5EA}"/>
              </a:ext>
            </a:extLst>
          </p:cNvPr>
          <p:cNvSpPr/>
          <p:nvPr/>
        </p:nvSpPr>
        <p:spPr>
          <a:xfrm>
            <a:off x="4670158" y="40535"/>
            <a:ext cx="2988319" cy="400110"/>
          </a:xfrm>
          <a:prstGeom prst="rect">
            <a:avLst/>
          </a:prstGeom>
        </p:spPr>
        <p:txBody>
          <a:bodyPr wrap="none">
            <a:spAutoFit/>
          </a:bodyPr>
          <a:lstStyle/>
          <a:p>
            <a:r>
              <a:rPr lang="pl-PL" sz="2000" b="1" dirty="0">
                <a:ln w="0"/>
                <a:solidFill>
                  <a:srgbClr val="00B0F0"/>
                </a:solidFill>
                <a:effectLst>
                  <a:outerShdw blurRad="38100" dist="25400" dir="5400000" algn="ctr" rotWithShape="0">
                    <a:srgbClr val="6E747A">
                      <a:alpha val="43000"/>
                    </a:srgbClr>
                  </a:outerShdw>
                </a:effectLst>
              </a:rPr>
              <a:t>- WYDZIAŁY ZAKŁADU -</a:t>
            </a:r>
          </a:p>
        </p:txBody>
      </p:sp>
      <p:pic>
        <p:nvPicPr>
          <p:cNvPr id="10" name="Obraz 9">
            <a:extLst>
              <a:ext uri="{FF2B5EF4-FFF2-40B4-BE49-F238E27FC236}">
                <a16:creationId xmlns:a16="http://schemas.microsoft.com/office/drawing/2014/main" id="{525100F6-60BD-4DFF-97C2-CA2D4EBCE2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11" name="Prostokąt 10">
            <a:extLst>
              <a:ext uri="{FF2B5EF4-FFF2-40B4-BE49-F238E27FC236}">
                <a16:creationId xmlns:a16="http://schemas.microsoft.com/office/drawing/2014/main" id="{59A163C9-787E-5EAD-E099-5E4E85660A1C}"/>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41114437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605D19D3-E8F3-43C4-B929-BB804EB188D2}"/>
              </a:ext>
            </a:extLst>
          </p:cNvPr>
          <p:cNvSpPr/>
          <p:nvPr/>
        </p:nvSpPr>
        <p:spPr>
          <a:xfrm>
            <a:off x="782419" y="3412464"/>
            <a:ext cx="2910861" cy="1323439"/>
          </a:xfrm>
          <a:prstGeom prst="rect">
            <a:avLst/>
          </a:prstGeom>
        </p:spPr>
        <p:txBody>
          <a:bodyPr wrap="none">
            <a:spAutoFit/>
          </a:bodyPr>
          <a:lstStyle/>
          <a:p>
            <a:pPr>
              <a:buFont typeface="Wingdings" panose="05000000000000000000" pitchFamily="2" charset="2"/>
              <a:buChar char="§"/>
            </a:pPr>
            <a:r>
              <a:rPr lang="pl-PL" sz="2000" b="1" dirty="0"/>
              <a:t>Wykonywanie przyłączy:</a:t>
            </a:r>
            <a:br>
              <a:rPr lang="pl-PL" sz="2000" dirty="0"/>
            </a:br>
            <a:r>
              <a:rPr lang="pl-PL" sz="2000" dirty="0"/>
              <a:t>– wodociągowych,</a:t>
            </a:r>
            <a:br>
              <a:rPr lang="pl-PL" sz="2000" dirty="0"/>
            </a:br>
            <a:r>
              <a:rPr lang="pl-PL" sz="2000" dirty="0"/>
              <a:t>– kanalizacyjnych,</a:t>
            </a:r>
            <a:br>
              <a:rPr lang="pl-PL" sz="2000" dirty="0"/>
            </a:br>
            <a:r>
              <a:rPr lang="pl-PL" sz="2000" dirty="0"/>
              <a:t>– montaż wodomierzy.</a:t>
            </a:r>
          </a:p>
        </p:txBody>
      </p:sp>
      <p:sp>
        <p:nvSpPr>
          <p:cNvPr id="3" name="Prostokąt 2">
            <a:extLst>
              <a:ext uri="{FF2B5EF4-FFF2-40B4-BE49-F238E27FC236}">
                <a16:creationId xmlns:a16="http://schemas.microsoft.com/office/drawing/2014/main" id="{B56CD8AD-71E1-426C-9CE7-DC99F340956F}"/>
              </a:ext>
            </a:extLst>
          </p:cNvPr>
          <p:cNvSpPr/>
          <p:nvPr/>
        </p:nvSpPr>
        <p:spPr>
          <a:xfrm>
            <a:off x="8044445" y="3412465"/>
            <a:ext cx="2779831" cy="1200329"/>
          </a:xfrm>
          <a:prstGeom prst="rect">
            <a:avLst/>
          </a:prstGeom>
        </p:spPr>
        <p:txBody>
          <a:bodyPr wrap="square">
            <a:spAutoFit/>
          </a:bodyPr>
          <a:lstStyle/>
          <a:p>
            <a:pPr>
              <a:buFont typeface="Wingdings" panose="05000000000000000000" pitchFamily="2" charset="2"/>
              <a:buChar char="§"/>
            </a:pPr>
            <a:r>
              <a:rPr lang="pl-PL" b="1" dirty="0"/>
              <a:t>Sprzedaż:</a:t>
            </a:r>
            <a:br>
              <a:rPr lang="pl-PL" dirty="0"/>
            </a:br>
            <a:r>
              <a:rPr lang="pl-PL" dirty="0"/>
              <a:t>– gazów technicznych,</a:t>
            </a:r>
            <a:br>
              <a:rPr lang="pl-PL" dirty="0"/>
            </a:br>
            <a:r>
              <a:rPr lang="pl-PL" dirty="0"/>
              <a:t>– gazu propan butan,</a:t>
            </a:r>
            <a:br>
              <a:rPr lang="pl-PL" dirty="0"/>
            </a:br>
            <a:r>
              <a:rPr lang="pl-PL" dirty="0"/>
              <a:t>– sprzętu spawalniczego.</a:t>
            </a:r>
          </a:p>
        </p:txBody>
      </p:sp>
      <p:sp>
        <p:nvSpPr>
          <p:cNvPr id="9" name="Prostokąt 8">
            <a:extLst>
              <a:ext uri="{FF2B5EF4-FFF2-40B4-BE49-F238E27FC236}">
                <a16:creationId xmlns:a16="http://schemas.microsoft.com/office/drawing/2014/main" id="{66E038CC-8A41-409C-84F2-DD39B0F574F6}"/>
              </a:ext>
            </a:extLst>
          </p:cNvPr>
          <p:cNvSpPr/>
          <p:nvPr/>
        </p:nvSpPr>
        <p:spPr>
          <a:xfrm>
            <a:off x="5449771" y="678842"/>
            <a:ext cx="6096000" cy="1477328"/>
          </a:xfrm>
          <a:prstGeom prst="rect">
            <a:avLst/>
          </a:prstGeom>
        </p:spPr>
        <p:txBody>
          <a:bodyPr>
            <a:spAutoFit/>
          </a:bodyPr>
          <a:lstStyle/>
          <a:p>
            <a:pPr>
              <a:buFont typeface="Wingdings" panose="05000000000000000000" pitchFamily="2" charset="2"/>
              <a:buChar char="§"/>
            </a:pPr>
            <a:r>
              <a:rPr lang="pl-PL" b="1" dirty="0"/>
              <a:t>Usługi samochodem specjalistycznym ,,WUKO” w zakresie:</a:t>
            </a:r>
            <a:br>
              <a:rPr lang="pl-PL" dirty="0"/>
            </a:br>
            <a:r>
              <a:rPr lang="pl-PL" dirty="0"/>
              <a:t>– czyszczenie kanalizacji sanitarnej i deszczowej – o średnicach od 50 do 600mm</a:t>
            </a:r>
            <a:br>
              <a:rPr lang="pl-PL" dirty="0"/>
            </a:br>
            <a:r>
              <a:rPr lang="pl-PL" dirty="0"/>
              <a:t>– usuwania zanieczyszczeń i osadów z wypustów ulicznych i studzienek kanalizacyjnych.</a:t>
            </a:r>
          </a:p>
        </p:txBody>
      </p:sp>
      <p:sp>
        <p:nvSpPr>
          <p:cNvPr id="10" name="Prostokąt 9">
            <a:extLst>
              <a:ext uri="{FF2B5EF4-FFF2-40B4-BE49-F238E27FC236}">
                <a16:creationId xmlns:a16="http://schemas.microsoft.com/office/drawing/2014/main" id="{2AC7D2F4-9A92-41EC-9BF5-CC8F0E8A3773}"/>
              </a:ext>
            </a:extLst>
          </p:cNvPr>
          <p:cNvSpPr/>
          <p:nvPr/>
        </p:nvSpPr>
        <p:spPr>
          <a:xfrm>
            <a:off x="1402110" y="678393"/>
            <a:ext cx="3087757" cy="1200329"/>
          </a:xfrm>
          <a:prstGeom prst="rect">
            <a:avLst/>
          </a:prstGeom>
        </p:spPr>
        <p:txBody>
          <a:bodyPr wrap="square">
            <a:spAutoFit/>
          </a:bodyPr>
          <a:lstStyle/>
          <a:p>
            <a:pPr>
              <a:buFont typeface="Wingdings" panose="05000000000000000000" pitchFamily="2" charset="2"/>
              <a:buChar char="§"/>
            </a:pPr>
            <a:r>
              <a:rPr lang="pl-PL" b="1" dirty="0"/>
              <a:t>Usługi w zakresie:</a:t>
            </a:r>
            <a:br>
              <a:rPr lang="pl-PL" dirty="0"/>
            </a:br>
            <a:r>
              <a:rPr lang="pl-PL" dirty="0"/>
              <a:t>– diagnostyki,</a:t>
            </a:r>
            <a:br>
              <a:rPr lang="pl-PL" dirty="0"/>
            </a:br>
            <a:r>
              <a:rPr lang="pl-PL" dirty="0"/>
              <a:t>– przeglądów rejestracyjnych,</a:t>
            </a:r>
            <a:br>
              <a:rPr lang="pl-PL" dirty="0"/>
            </a:br>
            <a:r>
              <a:rPr lang="pl-PL" dirty="0"/>
              <a:t>– napraw pojazdów.</a:t>
            </a:r>
          </a:p>
        </p:txBody>
      </p:sp>
      <p:sp>
        <p:nvSpPr>
          <p:cNvPr id="11" name="Prostokąt 10">
            <a:extLst>
              <a:ext uri="{FF2B5EF4-FFF2-40B4-BE49-F238E27FC236}">
                <a16:creationId xmlns:a16="http://schemas.microsoft.com/office/drawing/2014/main" id="{FA3C6F4B-BA5D-41CA-8E8E-F3888465E2D6}"/>
              </a:ext>
            </a:extLst>
          </p:cNvPr>
          <p:cNvSpPr/>
          <p:nvPr/>
        </p:nvSpPr>
        <p:spPr>
          <a:xfrm>
            <a:off x="5923721" y="2334797"/>
            <a:ext cx="2650435" cy="923330"/>
          </a:xfrm>
          <a:prstGeom prst="rect">
            <a:avLst/>
          </a:prstGeom>
        </p:spPr>
        <p:txBody>
          <a:bodyPr wrap="square">
            <a:spAutoFit/>
          </a:bodyPr>
          <a:lstStyle/>
          <a:p>
            <a:pPr>
              <a:buFont typeface="Wingdings" panose="05000000000000000000" pitchFamily="2" charset="2"/>
              <a:buChar char="§"/>
            </a:pPr>
            <a:r>
              <a:rPr lang="pl-PL" b="1" dirty="0"/>
              <a:t>Wykonywanie instalacji:</a:t>
            </a:r>
            <a:br>
              <a:rPr lang="pl-PL" dirty="0"/>
            </a:br>
            <a:r>
              <a:rPr lang="pl-PL" dirty="0"/>
              <a:t>– gazowych,</a:t>
            </a:r>
            <a:br>
              <a:rPr lang="pl-PL" dirty="0"/>
            </a:br>
            <a:r>
              <a:rPr lang="pl-PL" dirty="0"/>
              <a:t>– grzewczych.</a:t>
            </a:r>
          </a:p>
        </p:txBody>
      </p:sp>
      <p:sp>
        <p:nvSpPr>
          <p:cNvPr id="12" name="Prostokąt 11">
            <a:extLst>
              <a:ext uri="{FF2B5EF4-FFF2-40B4-BE49-F238E27FC236}">
                <a16:creationId xmlns:a16="http://schemas.microsoft.com/office/drawing/2014/main" id="{66A7FE7F-A1FA-4723-9246-AF2586BCAD25}"/>
              </a:ext>
            </a:extLst>
          </p:cNvPr>
          <p:cNvSpPr/>
          <p:nvPr/>
        </p:nvSpPr>
        <p:spPr>
          <a:xfrm>
            <a:off x="2432203" y="2122279"/>
            <a:ext cx="2464904" cy="923330"/>
          </a:xfrm>
          <a:prstGeom prst="rect">
            <a:avLst/>
          </a:prstGeom>
        </p:spPr>
        <p:txBody>
          <a:bodyPr wrap="square">
            <a:spAutoFit/>
          </a:bodyPr>
          <a:lstStyle/>
          <a:p>
            <a:pPr>
              <a:buFont typeface="Wingdings" panose="05000000000000000000" pitchFamily="2" charset="2"/>
              <a:buChar char="§"/>
            </a:pPr>
            <a:r>
              <a:rPr lang="pl-PL" b="1" dirty="0"/>
              <a:t>Usługi budowlane:</a:t>
            </a:r>
            <a:br>
              <a:rPr lang="pl-PL" dirty="0"/>
            </a:br>
            <a:r>
              <a:rPr lang="pl-PL" dirty="0"/>
              <a:t>– remonty mieszkań,</a:t>
            </a:r>
            <a:br>
              <a:rPr lang="pl-PL" dirty="0"/>
            </a:br>
            <a:r>
              <a:rPr lang="pl-PL" dirty="0"/>
              <a:t>– ocieplanie budynków.</a:t>
            </a:r>
          </a:p>
        </p:txBody>
      </p:sp>
      <p:sp>
        <p:nvSpPr>
          <p:cNvPr id="13" name="Prostokąt 12">
            <a:extLst>
              <a:ext uri="{FF2B5EF4-FFF2-40B4-BE49-F238E27FC236}">
                <a16:creationId xmlns:a16="http://schemas.microsoft.com/office/drawing/2014/main" id="{81FB2D7E-1E9F-4D7A-8681-C433E998FF06}"/>
              </a:ext>
            </a:extLst>
          </p:cNvPr>
          <p:cNvSpPr/>
          <p:nvPr/>
        </p:nvSpPr>
        <p:spPr>
          <a:xfrm>
            <a:off x="5352299" y="0"/>
            <a:ext cx="1460656" cy="400110"/>
          </a:xfrm>
          <a:prstGeom prst="rect">
            <a:avLst/>
          </a:prstGeom>
        </p:spPr>
        <p:txBody>
          <a:bodyPr wrap="none">
            <a:spAutoFit/>
          </a:bodyPr>
          <a:lstStyle/>
          <a:p>
            <a:r>
              <a:rPr lang="pl-PL" sz="2000" b="1" dirty="0">
                <a:ln w="0"/>
                <a:solidFill>
                  <a:srgbClr val="00B0F0"/>
                </a:solidFill>
                <a:effectLst>
                  <a:outerShdw blurRad="38100" dist="25400" dir="5400000" algn="ctr" rotWithShape="0">
                    <a:srgbClr val="6E747A">
                      <a:alpha val="43000"/>
                    </a:srgbClr>
                  </a:outerShdw>
                </a:effectLst>
              </a:rPr>
              <a:t>- OFERTA -</a:t>
            </a:r>
          </a:p>
        </p:txBody>
      </p:sp>
      <p:pic>
        <p:nvPicPr>
          <p:cNvPr id="14" name="Obraz 13">
            <a:extLst>
              <a:ext uri="{FF2B5EF4-FFF2-40B4-BE49-F238E27FC236}">
                <a16:creationId xmlns:a16="http://schemas.microsoft.com/office/drawing/2014/main" id="{67F15281-6533-4DFF-9A21-38A99F5C54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pic>
        <p:nvPicPr>
          <p:cNvPr id="16" name="Obraz 15"/>
          <p:cNvPicPr>
            <a:picLocks noChangeAspect="1"/>
          </p:cNvPicPr>
          <p:nvPr/>
        </p:nvPicPr>
        <p:blipFill>
          <a:blip r:embed="rId3"/>
          <a:stretch>
            <a:fillRect/>
          </a:stretch>
        </p:blipFill>
        <p:spPr>
          <a:xfrm>
            <a:off x="4175232" y="3398614"/>
            <a:ext cx="2055755" cy="1536404"/>
          </a:xfrm>
          <a:prstGeom prst="rect">
            <a:avLst/>
          </a:prstGeom>
        </p:spPr>
      </p:pic>
      <p:pic>
        <p:nvPicPr>
          <p:cNvPr id="17" name="Obraz 16"/>
          <p:cNvPicPr>
            <a:picLocks noChangeAspect="1"/>
          </p:cNvPicPr>
          <p:nvPr/>
        </p:nvPicPr>
        <p:blipFill>
          <a:blip r:embed="rId4"/>
          <a:stretch>
            <a:fillRect/>
          </a:stretch>
        </p:blipFill>
        <p:spPr>
          <a:xfrm>
            <a:off x="9037317" y="2127923"/>
            <a:ext cx="2188923" cy="1396381"/>
          </a:xfrm>
          <a:prstGeom prst="rect">
            <a:avLst/>
          </a:prstGeom>
        </p:spPr>
      </p:pic>
      <p:sp>
        <p:nvSpPr>
          <p:cNvPr id="15" name="Prostokąt 14">
            <a:extLst>
              <a:ext uri="{FF2B5EF4-FFF2-40B4-BE49-F238E27FC236}">
                <a16:creationId xmlns:a16="http://schemas.microsoft.com/office/drawing/2014/main" id="{C06382A8-E6CB-0072-70C9-057BA27729E3}"/>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309631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Prostokąt 1">
            <a:extLst>
              <a:ext uri="{FF2B5EF4-FFF2-40B4-BE49-F238E27FC236}">
                <a16:creationId xmlns:a16="http://schemas.microsoft.com/office/drawing/2014/main" id="{68306A7B-E8F2-4F89-A5CF-129F2BF8989F}"/>
              </a:ext>
            </a:extLst>
          </p:cNvPr>
          <p:cNvSpPr/>
          <p:nvPr/>
        </p:nvSpPr>
        <p:spPr>
          <a:xfrm>
            <a:off x="1213658" y="879893"/>
            <a:ext cx="9287939" cy="3693319"/>
          </a:xfrm>
          <a:prstGeom prst="rect">
            <a:avLst/>
          </a:prstGeom>
        </p:spPr>
        <p:txBody>
          <a:bodyPr wrap="square">
            <a:spAutoFit/>
          </a:bodyPr>
          <a:lstStyle/>
          <a:p>
            <a:pPr marL="342900" lvl="0" indent="-342900">
              <a:spcAft>
                <a:spcPts val="0"/>
              </a:spcAft>
              <a:buFont typeface="+mj-lt"/>
              <a:buAutoNum type="romanUcPeriod"/>
              <a:tabLst>
                <a:tab pos="457200" algn="l"/>
              </a:tabLst>
            </a:pPr>
            <a:r>
              <a:rPr lang="pl-PL" b="1" i="1" dirty="0">
                <a:ea typeface="Times New Roman" panose="02020603050405020304" pitchFamily="18" charset="0"/>
              </a:rPr>
              <a:t>Wizytówka jednostki</a:t>
            </a:r>
            <a:endParaRPr lang="pl-PL" dirty="0">
              <a:ea typeface="Times New Roman" panose="02020603050405020304" pitchFamily="18" charset="0"/>
            </a:endParaRPr>
          </a:p>
          <a:p>
            <a:pPr>
              <a:spcAft>
                <a:spcPts val="0"/>
              </a:spcAft>
            </a:pPr>
            <a:r>
              <a:rPr lang="pl-PL" b="1" i="1" dirty="0">
                <a:ea typeface="Times New Roman" panose="02020603050405020304" pitchFamily="18" charset="0"/>
              </a:rPr>
              <a:t> </a:t>
            </a:r>
            <a:endParaRPr lang="pl-PL" i="1" dirty="0">
              <a:ea typeface="Times New Roman" panose="02020603050405020304" pitchFamily="18" charset="0"/>
            </a:endParaRPr>
          </a:p>
          <a:p>
            <a:pPr>
              <a:spcAft>
                <a:spcPts val="0"/>
              </a:spcAft>
            </a:pPr>
            <a:r>
              <a:rPr lang="pl-PL" b="1" dirty="0">
                <a:ea typeface="Times New Roman" panose="02020603050405020304" pitchFamily="18" charset="0"/>
              </a:rPr>
              <a:t>Zakład Gospodarki Komunalnej</a:t>
            </a:r>
            <a:r>
              <a:rPr lang="pl-PL" dirty="0">
                <a:ea typeface="Times New Roman" panose="02020603050405020304" pitchFamily="18" charset="0"/>
              </a:rPr>
              <a:t> </a:t>
            </a:r>
            <a:r>
              <a:rPr lang="pl-PL" b="1" dirty="0">
                <a:ea typeface="Times New Roman" panose="02020603050405020304" pitchFamily="18" charset="0"/>
              </a:rPr>
              <a:t>Spółka z o. o.</a:t>
            </a:r>
            <a:endParaRPr lang="pl-PL" dirty="0">
              <a:ea typeface="Times New Roman" panose="02020603050405020304" pitchFamily="18" charset="0"/>
            </a:endParaRPr>
          </a:p>
          <a:p>
            <a:pPr marL="47625">
              <a:spcAft>
                <a:spcPts val="0"/>
              </a:spcAft>
            </a:pPr>
            <a:r>
              <a:rPr lang="pl-PL" b="1" dirty="0">
                <a:ea typeface="Times New Roman" panose="02020603050405020304" pitchFamily="18" charset="0"/>
              </a:rPr>
              <a:t> </a:t>
            </a:r>
            <a:r>
              <a:rPr lang="pl-PL" b="1" i="1" dirty="0">
                <a:ea typeface="Times New Roman" panose="02020603050405020304" pitchFamily="18" charset="0"/>
              </a:rPr>
              <a:t>  </a:t>
            </a:r>
            <a:r>
              <a:rPr lang="pl-PL" dirty="0">
                <a:ea typeface="Times New Roman" panose="02020603050405020304" pitchFamily="18" charset="0"/>
              </a:rPr>
              <a:t>ul. E. Orzeszkowej 8, 89-400 Sępólno Krajeńskie</a:t>
            </a:r>
          </a:p>
          <a:p>
            <a:pPr marL="47625">
              <a:spcAft>
                <a:spcPts val="0"/>
              </a:spcAft>
            </a:pPr>
            <a:r>
              <a:rPr lang="pl-PL" dirty="0"/>
              <a:t>   kontakt@zgksepolno.pl</a:t>
            </a:r>
            <a:br>
              <a:rPr lang="pl-PL" dirty="0"/>
            </a:br>
            <a:r>
              <a:rPr lang="pl-PL" dirty="0"/>
              <a:t>   NIP: 555-000-66-60</a:t>
            </a:r>
            <a:endParaRPr lang="pl-PL" dirty="0">
              <a:ea typeface="Times New Roman" panose="02020603050405020304" pitchFamily="18" charset="0"/>
            </a:endParaRPr>
          </a:p>
          <a:p>
            <a:pPr marL="47625" indent="228600">
              <a:spcAft>
                <a:spcPts val="0"/>
              </a:spcAft>
            </a:pPr>
            <a:endParaRPr lang="pl-PL" dirty="0">
              <a:ea typeface="Times New Roman" panose="02020603050405020304" pitchFamily="18" charset="0"/>
            </a:endParaRPr>
          </a:p>
          <a:p>
            <a:pPr marL="47625" indent="228600" algn="just"/>
            <a:r>
              <a:rPr lang="pl-PL" dirty="0">
                <a:ea typeface="Times New Roman" panose="02020603050405020304" pitchFamily="18" charset="0"/>
              </a:rPr>
              <a:t>Spółka została zarejestrowana 9.04.2003 roku. w Sądzie Rejonowym w Bydgoszczy XIII Wydział Gospodarczy Krajowego Rejestru Sądowego pod nr 0000158258.  Kapitał zakładowy Spółki wynosi </a:t>
            </a:r>
            <a:r>
              <a:rPr lang="pl-PL" b="1" i="1" dirty="0">
                <a:ea typeface="Times New Roman" panose="02020603050405020304" pitchFamily="18" charset="0"/>
              </a:rPr>
              <a:t>14 018 200,00  </a:t>
            </a:r>
            <a:r>
              <a:rPr lang="pl-PL" dirty="0">
                <a:ea typeface="Times New Roman" panose="02020603050405020304" pitchFamily="18" charset="0"/>
              </a:rPr>
              <a:t>zł co stanowi </a:t>
            </a:r>
            <a:r>
              <a:rPr lang="pl-PL" b="1" i="1" dirty="0">
                <a:ea typeface="Times New Roman" panose="02020603050405020304" pitchFamily="18" charset="0"/>
              </a:rPr>
              <a:t> 20 026 </a:t>
            </a:r>
            <a:r>
              <a:rPr lang="pl-PL" dirty="0">
                <a:ea typeface="Times New Roman" panose="02020603050405020304" pitchFamily="18" charset="0"/>
              </a:rPr>
              <a:t> równych niepodzielnych udziałów o wartości</a:t>
            </a:r>
            <a:r>
              <a:rPr lang="pl-PL" b="1" i="1" dirty="0">
                <a:ea typeface="Times New Roman" panose="02020603050405020304" pitchFamily="18" charset="0"/>
              </a:rPr>
              <a:t> 700  </a:t>
            </a:r>
            <a:r>
              <a:rPr lang="pl-PL" dirty="0">
                <a:ea typeface="Times New Roman" panose="02020603050405020304" pitchFamily="18" charset="0"/>
              </a:rPr>
              <a:t>zł, które w 100% są własnością Gminy Sępólno Krajeńskie.</a:t>
            </a:r>
          </a:p>
          <a:p>
            <a:pPr marL="47625" indent="228600">
              <a:spcAft>
                <a:spcPts val="0"/>
              </a:spcAft>
            </a:pPr>
            <a:endParaRPr lang="pl-PL" dirty="0">
              <a:ea typeface="Times New Roman" panose="02020603050405020304" pitchFamily="18" charset="0"/>
            </a:endParaRPr>
          </a:p>
        </p:txBody>
      </p:sp>
      <p:sp>
        <p:nvSpPr>
          <p:cNvPr id="20" name="Prostokąt 19">
            <a:extLst>
              <a:ext uri="{FF2B5EF4-FFF2-40B4-BE49-F238E27FC236}">
                <a16:creationId xmlns:a16="http://schemas.microsoft.com/office/drawing/2014/main" id="{D3E221B2-F180-4B43-B971-B4FF27D70B4D}"/>
              </a:ext>
            </a:extLst>
          </p:cNvPr>
          <p:cNvSpPr/>
          <p:nvPr/>
        </p:nvSpPr>
        <p:spPr>
          <a:xfrm>
            <a:off x="0" y="86922"/>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pic>
        <p:nvPicPr>
          <p:cNvPr id="8" name="Obraz 7">
            <a:extLst>
              <a:ext uri="{FF2B5EF4-FFF2-40B4-BE49-F238E27FC236}">
                <a16:creationId xmlns:a16="http://schemas.microsoft.com/office/drawing/2014/main" id="{8FD8CE51-3007-4E3C-AADC-6C83936346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9" name="Prostokąt 8">
            <a:extLst>
              <a:ext uri="{FF2B5EF4-FFF2-40B4-BE49-F238E27FC236}">
                <a16:creationId xmlns:a16="http://schemas.microsoft.com/office/drawing/2014/main" id="{52D230A2-9962-9837-E89A-543D7393D4F7}"/>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3140541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9A52D434-30D8-4DED-A192-6001CC9C8886}"/>
              </a:ext>
            </a:extLst>
          </p:cNvPr>
          <p:cNvSpPr/>
          <p:nvPr/>
        </p:nvSpPr>
        <p:spPr>
          <a:xfrm>
            <a:off x="-115797" y="86922"/>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pic>
        <p:nvPicPr>
          <p:cNvPr id="3" name="Obraz 2">
            <a:extLst>
              <a:ext uri="{FF2B5EF4-FFF2-40B4-BE49-F238E27FC236}">
                <a16:creationId xmlns:a16="http://schemas.microsoft.com/office/drawing/2014/main" id="{3DA65C1B-FD10-4D68-9EDC-6C79BC5E96AE}"/>
              </a:ext>
            </a:extLst>
          </p:cNvPr>
          <p:cNvPicPr>
            <a:picLocks noChangeAspect="1"/>
          </p:cNvPicPr>
          <p:nvPr/>
        </p:nvPicPr>
        <p:blipFill>
          <a:blip r:embed="rId2"/>
          <a:stretch>
            <a:fillRect/>
          </a:stretch>
        </p:blipFill>
        <p:spPr>
          <a:xfrm>
            <a:off x="8021615" y="1726388"/>
            <a:ext cx="3017715" cy="22632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Prostokąt 1">
            <a:extLst>
              <a:ext uri="{FF2B5EF4-FFF2-40B4-BE49-F238E27FC236}">
                <a16:creationId xmlns:a16="http://schemas.microsoft.com/office/drawing/2014/main" id="{0A37FB03-404C-46D2-9973-616428D5E91C}"/>
              </a:ext>
            </a:extLst>
          </p:cNvPr>
          <p:cNvSpPr/>
          <p:nvPr/>
        </p:nvSpPr>
        <p:spPr>
          <a:xfrm>
            <a:off x="980660" y="864395"/>
            <a:ext cx="9162147" cy="2862322"/>
          </a:xfrm>
          <a:prstGeom prst="rect">
            <a:avLst/>
          </a:prstGeom>
        </p:spPr>
        <p:txBody>
          <a:bodyPr wrap="square">
            <a:spAutoFit/>
          </a:bodyPr>
          <a:lstStyle/>
          <a:p>
            <a:pPr marL="228600" algn="just">
              <a:spcAft>
                <a:spcPts val="0"/>
              </a:spcAft>
            </a:pPr>
            <a:r>
              <a:rPr lang="pl-PL" dirty="0">
                <a:ea typeface="Times New Roman" panose="02020603050405020304" pitchFamily="18" charset="0"/>
              </a:rPr>
              <a:t>Spółka prowadzi działalność za pośrednictwem wyodrębnionych wydziałów:</a:t>
            </a:r>
          </a:p>
          <a:p>
            <a:pPr marL="228600" algn="just">
              <a:spcAft>
                <a:spcPts val="0"/>
              </a:spcAft>
            </a:pPr>
            <a:endParaRPr lang="pl-PL" dirty="0">
              <a:ea typeface="Times New Roman" panose="02020603050405020304" pitchFamily="18" charset="0"/>
            </a:endParaRP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Wydział Energetyki Cieplnej</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Wydział Wodociągów i Kanalizacji</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Wydział Usług Komunalnych</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Wydział Gospodarki Mieszkaniowej</a:t>
            </a:r>
          </a:p>
          <a:p>
            <a:pPr>
              <a:spcAft>
                <a:spcPts val="0"/>
              </a:spcAft>
            </a:pPr>
            <a:r>
              <a:rPr lang="pl-PL" dirty="0">
                <a:ea typeface="Times New Roman" panose="02020603050405020304" pitchFamily="18" charset="0"/>
              </a:rPr>
              <a:t> </a:t>
            </a:r>
          </a:p>
          <a:p>
            <a:pPr marL="276225">
              <a:spcAft>
                <a:spcPts val="0"/>
              </a:spcAft>
            </a:pPr>
            <a:r>
              <a:rPr lang="pl-PL" dirty="0">
                <a:ea typeface="Times New Roman" panose="02020603050405020304" pitchFamily="18" charset="0"/>
              </a:rPr>
              <a:t>Zarząd Spółki jest jednoosobowy reprezentowany przez </a:t>
            </a:r>
          </a:p>
          <a:p>
            <a:pPr marL="276225">
              <a:spcAft>
                <a:spcPts val="0"/>
              </a:spcAft>
            </a:pPr>
            <a:r>
              <a:rPr lang="pl-PL" dirty="0">
                <a:ea typeface="Times New Roman" panose="02020603050405020304" pitchFamily="18" charset="0"/>
              </a:rPr>
              <a:t>Prezesa Zarządu – Dyrektora Zakładu</a:t>
            </a:r>
          </a:p>
          <a:p>
            <a:pPr marL="276225">
              <a:spcAft>
                <a:spcPts val="0"/>
              </a:spcAft>
            </a:pPr>
            <a:r>
              <a:rPr lang="pl-PL" dirty="0">
                <a:ea typeface="Times New Roman" panose="02020603050405020304" pitchFamily="18" charset="0"/>
              </a:rPr>
              <a:t>mgr  Dariusza  Piotra  Krakowiaka</a:t>
            </a:r>
            <a:endParaRPr lang="pl-PL" dirty="0"/>
          </a:p>
        </p:txBody>
      </p:sp>
      <p:pic>
        <p:nvPicPr>
          <p:cNvPr id="9" name="Obraz 8">
            <a:extLst>
              <a:ext uri="{FF2B5EF4-FFF2-40B4-BE49-F238E27FC236}">
                <a16:creationId xmlns:a16="http://schemas.microsoft.com/office/drawing/2014/main" id="{13FB1309-9DB3-4C91-A824-C06E44E7EF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10" name="Prostokąt 9">
            <a:extLst>
              <a:ext uri="{FF2B5EF4-FFF2-40B4-BE49-F238E27FC236}">
                <a16:creationId xmlns:a16="http://schemas.microsoft.com/office/drawing/2014/main" id="{3562DADE-696F-BF10-49C4-59DA95757393}"/>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3396863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Prostokąt 1">
            <a:extLst>
              <a:ext uri="{FF2B5EF4-FFF2-40B4-BE49-F238E27FC236}">
                <a16:creationId xmlns:a16="http://schemas.microsoft.com/office/drawing/2014/main" id="{D5DCF483-B768-4F75-990D-A3B62C070E91}"/>
              </a:ext>
            </a:extLst>
          </p:cNvPr>
          <p:cNvSpPr/>
          <p:nvPr/>
        </p:nvSpPr>
        <p:spPr>
          <a:xfrm>
            <a:off x="861390" y="678394"/>
            <a:ext cx="8110331" cy="3693319"/>
          </a:xfrm>
          <a:prstGeom prst="rect">
            <a:avLst/>
          </a:prstGeom>
        </p:spPr>
        <p:txBody>
          <a:bodyPr wrap="square">
            <a:spAutoFit/>
          </a:bodyPr>
          <a:lstStyle/>
          <a:p>
            <a:pPr marL="228600">
              <a:spcAft>
                <a:spcPts val="0"/>
              </a:spcAft>
            </a:pPr>
            <a:r>
              <a:rPr lang="pl-PL" dirty="0">
                <a:ea typeface="Times New Roman" panose="02020603050405020304" pitchFamily="18" charset="0"/>
              </a:rPr>
              <a:t>Przedmiotem działalności Spółki jest prowadzenie działalności gospodarczej</a:t>
            </a:r>
            <a:r>
              <a:rPr lang="pl-PL" b="1" i="1" dirty="0">
                <a:ea typeface="Times New Roman" panose="02020603050405020304" pitchFamily="18" charset="0"/>
              </a:rPr>
              <a:t> </a:t>
            </a:r>
            <a:r>
              <a:rPr lang="pl-PL" dirty="0">
                <a:ea typeface="Times New Roman" panose="02020603050405020304" pitchFamily="18" charset="0"/>
              </a:rPr>
              <a:t>w zakresie:</a:t>
            </a:r>
          </a:p>
          <a:p>
            <a:pPr marL="228600">
              <a:spcAft>
                <a:spcPts val="0"/>
              </a:spcAft>
            </a:pPr>
            <a:r>
              <a:rPr lang="pl-PL" dirty="0">
                <a:ea typeface="Times New Roman" panose="02020603050405020304" pitchFamily="18" charset="0"/>
              </a:rPr>
              <a:t> </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wytwarzania, dystrybucji pary wodnej i gorącej wody</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poboru, uzdatniania i rozprowadzenia wody</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robót budowlanych i wynajmu sprzętu budowlanego</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naprawy i obsługi pojazdów mechanicznych</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handlu paliwami stałymi, ciekłymi i gazowymi oraz produktami pokrewnymi</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handlu materiałami budowlanymi</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zarządzania nieruchomościami </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usług badania i przeglądów technicznych pojazdów mechanicznych</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odprowadzania, oczyszczania ścieków, wywozu nieczystości, usług sanitarnych i pokrewnych.</a:t>
            </a:r>
          </a:p>
        </p:txBody>
      </p:sp>
      <p:sp>
        <p:nvSpPr>
          <p:cNvPr id="8" name="Prostokąt 7">
            <a:extLst>
              <a:ext uri="{FF2B5EF4-FFF2-40B4-BE49-F238E27FC236}">
                <a16:creationId xmlns:a16="http://schemas.microsoft.com/office/drawing/2014/main" id="{1B1B6E2B-2394-411B-9C1E-30327CC7829C}"/>
              </a:ext>
            </a:extLst>
          </p:cNvPr>
          <p:cNvSpPr/>
          <p:nvPr/>
        </p:nvSpPr>
        <p:spPr>
          <a:xfrm>
            <a:off x="-115797" y="122872"/>
            <a:ext cx="12423594" cy="369332"/>
          </a:xfrm>
          <a:prstGeom prst="rect">
            <a:avLst/>
          </a:prstGeom>
        </p:spPr>
        <p:txBody>
          <a:bodyPr wrap="none">
            <a:spAutoFit/>
          </a:bodyPr>
          <a:lstStyle/>
          <a:p>
            <a:r>
              <a:rPr lang="pl-PL" b="1" dirty="0">
                <a:ln w="0"/>
                <a:solidFill>
                  <a:srgbClr val="00B0F0"/>
                </a:solidFill>
                <a:effectLst>
                  <a:outerShdw blurRad="38100" dist="25400" dir="5400000" algn="ctr" rotWithShape="0">
                    <a:srgbClr val="6E747A">
                      <a:alpha val="43000"/>
                    </a:srgbClr>
                  </a:outerShdw>
                </a:effectLst>
              </a:rPr>
              <a:t>- SPRAWOZDANIE ZGK SPÓŁKA Z O.O. W SĘPÓLNIE KRAJEŃSKIM ZA ROK 2021 ORAZ ZA I PÓŁROCZE 2022 ROKU -</a:t>
            </a:r>
          </a:p>
        </p:txBody>
      </p:sp>
      <p:pic>
        <p:nvPicPr>
          <p:cNvPr id="9" name="Obraz 8">
            <a:extLst>
              <a:ext uri="{FF2B5EF4-FFF2-40B4-BE49-F238E27FC236}">
                <a16:creationId xmlns:a16="http://schemas.microsoft.com/office/drawing/2014/main" id="{2CB25BEE-ABB6-41C8-BCEC-668F7DFEA5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10" name="Prostokąt 9">
            <a:extLst>
              <a:ext uri="{FF2B5EF4-FFF2-40B4-BE49-F238E27FC236}">
                <a16:creationId xmlns:a16="http://schemas.microsoft.com/office/drawing/2014/main" id="{DAC8DC15-8199-92A9-AC07-413EE41F0732}"/>
              </a:ext>
            </a:extLst>
          </p:cNvPr>
          <p:cNvSpPr/>
          <p:nvPr/>
        </p:nvSpPr>
        <p:spPr>
          <a:xfrm>
            <a:off x="974558" y="5269834"/>
            <a:ext cx="6400800" cy="1200329"/>
          </a:xfrm>
          <a:prstGeom prst="rect">
            <a:avLst/>
          </a:prstGeom>
        </p:spPr>
        <p:txBody>
          <a:bodyPr wrap="square">
            <a:spAutoFit/>
          </a:bodyPr>
          <a:lstStyle/>
          <a:p>
            <a:r>
              <a:rPr lang="pl-PL" b="1" dirty="0">
                <a:solidFill>
                  <a:srgbClr val="00B0F0"/>
                </a:solidFill>
              </a:rPr>
              <a:t>ul. E. Orzeszkowej 8, 89-400 Sępólno Krajeńskie</a:t>
            </a:r>
            <a:br>
              <a:rPr lang="pl-PL" dirty="0">
                <a:solidFill>
                  <a:srgbClr val="00B0F0"/>
                </a:solidFill>
              </a:rPr>
            </a:br>
            <a:r>
              <a:rPr lang="pl-PL" dirty="0">
                <a:solidFill>
                  <a:srgbClr val="00B0F0"/>
                </a:solidFill>
              </a:rPr>
              <a:t>tel. 52 388 22 86 kom. 606 608 937</a:t>
            </a:r>
            <a:br>
              <a:rPr lang="pl-PL" dirty="0">
                <a:solidFill>
                  <a:srgbClr val="00B0F0"/>
                </a:solidFill>
              </a:rPr>
            </a:br>
            <a:r>
              <a:rPr lang="pl-PL" dirty="0">
                <a:solidFill>
                  <a:srgbClr val="00B0F0"/>
                </a:solidFill>
              </a:rPr>
              <a:t>e-mail: kontakt@zgksepolno.pl</a:t>
            </a:r>
            <a:br>
              <a:rPr lang="pl-PL" dirty="0">
                <a:solidFill>
                  <a:srgbClr val="00B0F0"/>
                </a:solidFill>
              </a:rPr>
            </a:br>
            <a:r>
              <a:rPr lang="pl-PL" b="1" dirty="0">
                <a:solidFill>
                  <a:srgbClr val="00B0F0"/>
                </a:solidFill>
              </a:rPr>
              <a:t>NIP: 555-000-66-60 </a:t>
            </a:r>
            <a:r>
              <a:rPr lang="pl-PL" b="1" dirty="0">
                <a:solidFill>
                  <a:srgbClr val="00B0F0"/>
                </a:solidFill>
                <a:effectLst/>
              </a:rPr>
              <a:t>REGON: 091443873 KRS: 0000158258</a:t>
            </a:r>
            <a:endParaRPr lang="pl-PL" dirty="0">
              <a:solidFill>
                <a:srgbClr val="00B0F0"/>
              </a:solidFill>
            </a:endParaRPr>
          </a:p>
        </p:txBody>
      </p:sp>
    </p:spTree>
    <p:extLst>
      <p:ext uri="{BB962C8B-B14F-4D97-AF65-F5344CB8AC3E}">
        <p14:creationId xmlns:p14="http://schemas.microsoft.com/office/powerpoint/2010/main" val="16372714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ra">
  <a:themeElements>
    <a:clrScheme name="Para">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Para">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Template>
  <TotalTime>1976</TotalTime>
  <Words>4467</Words>
  <Application>Microsoft Office PowerPoint</Application>
  <PresentationFormat>Panoramiczny</PresentationFormat>
  <Paragraphs>572</Paragraphs>
  <Slides>33</Slides>
  <Notes>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33</vt:i4>
      </vt:variant>
    </vt:vector>
  </HeadingPairs>
  <TitlesOfParts>
    <vt:vector size="40" baseType="lpstr">
      <vt:lpstr>Arial</vt:lpstr>
      <vt:lpstr>Calibri</vt:lpstr>
      <vt:lpstr>Century Gothic</vt:lpstr>
      <vt:lpstr>Symbol</vt:lpstr>
      <vt:lpstr>Times New Roman</vt:lpstr>
      <vt:lpstr>Wingdings</vt:lpstr>
      <vt:lpstr>Para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Tomasz Kubisz</dc:creator>
  <cp:lastModifiedBy>itzgk11</cp:lastModifiedBy>
  <cp:revision>298</cp:revision>
  <cp:lastPrinted>2022-07-26T08:15:31Z</cp:lastPrinted>
  <dcterms:created xsi:type="dcterms:W3CDTF">2017-08-03T09:26:46Z</dcterms:created>
  <dcterms:modified xsi:type="dcterms:W3CDTF">2022-07-27T05:16:08Z</dcterms:modified>
</cp:coreProperties>
</file>